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271" r:id="rId2"/>
    <p:sldId id="272" r:id="rId3"/>
    <p:sldId id="273" r:id="rId4"/>
    <p:sldId id="256" r:id="rId5"/>
    <p:sldId id="263" r:id="rId6"/>
    <p:sldId id="264" r:id="rId7"/>
    <p:sldId id="270" r:id="rId8"/>
    <p:sldId id="258" r:id="rId9"/>
    <p:sldId id="259" r:id="rId10"/>
    <p:sldId id="286" r:id="rId11"/>
    <p:sldId id="275" r:id="rId12"/>
    <p:sldId id="288" r:id="rId13"/>
    <p:sldId id="287" r:id="rId14"/>
    <p:sldId id="276" r:id="rId15"/>
    <p:sldId id="314" r:id="rId16"/>
    <p:sldId id="277" r:id="rId17"/>
    <p:sldId id="289" r:id="rId18"/>
    <p:sldId id="290" r:id="rId19"/>
    <p:sldId id="291" r:id="rId20"/>
    <p:sldId id="292" r:id="rId21"/>
    <p:sldId id="260" r:id="rId22"/>
    <p:sldId id="293" r:id="rId23"/>
    <p:sldId id="294" r:id="rId24"/>
    <p:sldId id="295" r:id="rId25"/>
    <p:sldId id="307" r:id="rId26"/>
    <p:sldId id="297" r:id="rId27"/>
    <p:sldId id="298" r:id="rId28"/>
    <p:sldId id="296" r:id="rId29"/>
    <p:sldId id="299" r:id="rId30"/>
    <p:sldId id="300" r:id="rId31"/>
    <p:sldId id="301" r:id="rId32"/>
    <p:sldId id="302" r:id="rId33"/>
    <p:sldId id="303" r:id="rId34"/>
    <p:sldId id="308" r:id="rId35"/>
    <p:sldId id="304" r:id="rId36"/>
    <p:sldId id="309" r:id="rId37"/>
    <p:sldId id="310" r:id="rId38"/>
    <p:sldId id="305" r:id="rId39"/>
    <p:sldId id="306" r:id="rId40"/>
    <p:sldId id="311" r:id="rId41"/>
    <p:sldId id="312" r:id="rId42"/>
    <p:sldId id="313" r:id="rId43"/>
    <p:sldId id="315" r:id="rId44"/>
    <p:sldId id="320" r:id="rId45"/>
    <p:sldId id="322" r:id="rId46"/>
    <p:sldId id="316" r:id="rId47"/>
    <p:sldId id="321" r:id="rId48"/>
    <p:sldId id="317" r:id="rId49"/>
    <p:sldId id="318" r:id="rId50"/>
    <p:sldId id="323" r:id="rId51"/>
    <p:sldId id="324" r:id="rId52"/>
    <p:sldId id="268" r:id="rId53"/>
    <p:sldId id="325" r:id="rId54"/>
    <p:sldId id="326" r:id="rId55"/>
    <p:sldId id="319" r:id="rId56"/>
    <p:sldId id="327" r:id="rId57"/>
    <p:sldId id="328" r:id="rId58"/>
    <p:sldId id="331" r:id="rId59"/>
    <p:sldId id="329" r:id="rId60"/>
    <p:sldId id="332" r:id="rId61"/>
    <p:sldId id="333" r:id="rId62"/>
    <p:sldId id="334" r:id="rId63"/>
    <p:sldId id="336" r:id="rId64"/>
    <p:sldId id="337" r:id="rId65"/>
    <p:sldId id="338" r:id="rId66"/>
    <p:sldId id="339" r:id="rId67"/>
    <p:sldId id="340" r:id="rId68"/>
    <p:sldId id="341" r:id="rId69"/>
    <p:sldId id="343" r:id="rId70"/>
    <p:sldId id="342" r:id="rId71"/>
    <p:sldId id="335" r:id="rId72"/>
    <p:sldId id="344" r:id="rId73"/>
    <p:sldId id="345" r:id="rId7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FF"/>
    <a:srgbClr val="CE1126"/>
    <a:srgbClr val="FFFFFF"/>
    <a:srgbClr val="FFFF00"/>
    <a:srgbClr val="FFFF99"/>
    <a:srgbClr val="FF9900"/>
    <a:srgbClr val="F2BF49"/>
    <a:srgbClr val="FF66FF"/>
    <a:srgbClr val="7A6E67"/>
    <a:srgbClr val="ADA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34" autoAdjust="0"/>
    <p:restoredTop sz="95405" autoAdjust="0"/>
  </p:normalViewPr>
  <p:slideViewPr>
    <p:cSldViewPr>
      <p:cViewPr>
        <p:scale>
          <a:sx n="100" d="100"/>
          <a:sy n="100" d="100"/>
        </p:scale>
        <p:origin x="-1344" y="-5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150" d="100"/>
          <a:sy n="150" d="100"/>
        </p:scale>
        <p:origin x="-1720" y="-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handoutMaster" Target="handoutMasters/handoutMaster1.xml"/><Relationship Id="rId77" Type="http://schemas.openxmlformats.org/officeDocument/2006/relationships/printerSettings" Target="printerSettings/printerSettings1.bin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5A0C9-E830-1241-BEA3-6925DA004ECF}" type="datetimeFigureOut">
              <a:rPr lang="en-US" smtClean="0"/>
              <a:pPr/>
              <a:t>6/27/14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84522-76EF-EF4D-8870-07F3436BA4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6469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845082-6AF3-024B-A14D-C5AD8123919E}" type="datetimeFigureOut">
              <a:rPr lang="en-US" smtClean="0"/>
              <a:pPr/>
              <a:t>6/27/14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6D18E-8B09-B24B-9169-4FC527B8D8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9227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442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Stress again that this is just background that is important but will see often and get practice with in the exercises.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84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5666" y="1219200"/>
            <a:ext cx="5915377" cy="443653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6925732"/>
            <a:ext cx="5486400" cy="1532467"/>
          </a:xfrm>
        </p:spPr>
        <p:txBody>
          <a:bodyPr/>
          <a:lstStyle/>
          <a:p>
            <a:endParaRPr lang="en-US"/>
          </a:p>
          <a:p>
            <a:r>
              <a:rPr lang="en-US"/>
              <a:t>----- Meeting Notes (6/26/14 10:46) -----</a:t>
            </a:r>
          </a:p>
          <a:p>
            <a:r>
              <a:rPr lang="en-US"/>
              <a:t>For more complicated patterns we use Regular Expressions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93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79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334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throw almost anything at it.</a:t>
            </a:r>
          </a:p>
          <a:p>
            <a:endParaRPr lang="en-US" dirty="0"/>
          </a:p>
          <a:p>
            <a:r>
              <a:rPr lang="en-US" dirty="0" smtClean="0"/>
              <a:t>Lightning3 is a shared resource that researchers have been buying into it.</a:t>
            </a:r>
          </a:p>
          <a:p>
            <a:endParaRPr lang="en-US" dirty="0"/>
          </a:p>
          <a:p>
            <a:r>
              <a:rPr lang="en-US" dirty="0" smtClean="0"/>
              <a:t>Condo will be an order of magnitude more nodes.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18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89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40C8AFB-4B5D-694C-B436-668C2761B5FC}" type="slidenum">
              <a:rPr lang="en-US" sz="1200"/>
              <a:pPr/>
              <a:t>2</a:t>
            </a:fld>
            <a:endParaRPr lang="en-US" sz="1200"/>
          </a:p>
        </p:txBody>
      </p:sp>
      <p:sp>
        <p:nvSpPr>
          <p:cNvPr id="183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560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the point ..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Main issue is I need more staff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Assistant Scientist IV is a new category that could help with hiring options but reduces retention incentives.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B3DEB-BE5E-D146-995C-5262473528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431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216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16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958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80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am telling you this for your information.  These are the advantages you get by using Unix. </a:t>
            </a:r>
            <a:r>
              <a:rPr lang="en-US" dirty="0"/>
              <a:t>All of this is done transparently.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307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throw almost anything at it.</a:t>
            </a:r>
          </a:p>
          <a:p>
            <a:endParaRPr lang="en-US" dirty="0"/>
          </a:p>
          <a:p>
            <a:r>
              <a:rPr lang="en-US" dirty="0" smtClean="0"/>
              <a:t>Lightning3 is a shared resource that researchers have been buying into it.</a:t>
            </a:r>
          </a:p>
          <a:p>
            <a:endParaRPr lang="en-US" dirty="0"/>
          </a:p>
          <a:p>
            <a:r>
              <a:rPr lang="en-US" dirty="0" smtClean="0"/>
              <a:t>Condo will be an order of magnitude more nodes.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18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t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1752600"/>
          </a:xfrm>
          <a:prstGeom prst="rect">
            <a:avLst/>
          </a:prstGeom>
          <a:solidFill>
            <a:srgbClr val="CE112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533400" y="2514600"/>
            <a:ext cx="7543800" cy="1066800"/>
          </a:xfrm>
        </p:spPr>
        <p:txBody>
          <a:bodyPr anchor="b"/>
          <a:lstStyle>
            <a:lvl1pPr>
              <a:defRPr>
                <a:solidFill>
                  <a:srgbClr val="F2BF4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33400" y="3581400"/>
            <a:ext cx="6248400" cy="1752600"/>
          </a:xfrm>
        </p:spPr>
        <p:txBody>
          <a:bodyPr/>
          <a:lstStyle>
            <a:lvl1pPr marL="0" indent="0">
              <a:buFont typeface="Times" charset="0"/>
              <a:buNone/>
              <a:defRPr sz="2400"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212725" y="34893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11" descr="ISU LEFT white.eps"/>
          <p:cNvPicPr>
            <a:picLocks noChangeAspect="1"/>
          </p:cNvPicPr>
          <p:nvPr userDrawn="1"/>
        </p:nvPicPr>
        <p:blipFill>
          <a:blip r:embed="rId2"/>
          <a:srcRect b="38235"/>
          <a:stretch>
            <a:fillRect/>
          </a:stretch>
        </p:blipFill>
        <p:spPr bwMode="auto">
          <a:xfrm>
            <a:off x="533400" y="644852"/>
            <a:ext cx="4724400" cy="38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 userDrawn="1"/>
        </p:nvSpPr>
        <p:spPr>
          <a:xfrm>
            <a:off x="465712" y="1284291"/>
            <a:ext cx="34204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effectLst/>
                <a:latin typeface="Segoe UI Semibold" panose="020B07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Genome Informatics Facility</a:t>
            </a:r>
            <a:endParaRPr lang="en-US" sz="2000" b="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E21836"/>
              </a:clrFrom>
              <a:clrTo>
                <a:srgbClr val="E2183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3" t="2087" r="10224" b="376"/>
          <a:stretch/>
        </p:blipFill>
        <p:spPr>
          <a:xfrm>
            <a:off x="7848600" y="152400"/>
            <a:ext cx="992064" cy="1449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57950" y="152400"/>
            <a:ext cx="2000250" cy="5029200"/>
          </a:xfrm>
        </p:spPr>
        <p:txBody>
          <a:bodyPr vert="eaVert"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5848350" cy="5029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5" y="1295400"/>
            <a:ext cx="8778875" cy="4648200"/>
          </a:xfrm>
        </p:spPr>
        <p:txBody>
          <a:bodyPr/>
          <a:lstStyle>
            <a:lvl1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66800"/>
            <a:ext cx="3733800" cy="4114800"/>
          </a:xfrm>
        </p:spPr>
        <p:txBody>
          <a:bodyPr/>
          <a:lstStyle>
            <a:lvl1pPr>
              <a:defRPr sz="2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200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066800"/>
            <a:ext cx="3733800" cy="4114800"/>
          </a:xfrm>
        </p:spPr>
        <p:txBody>
          <a:bodyPr/>
          <a:lstStyle>
            <a:lvl1pPr>
              <a:defRPr sz="2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200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00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60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60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00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60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60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t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>
            <a:spLocks noChangeArrowheads="1"/>
          </p:cNvSpPr>
          <p:nvPr userDrawn="1"/>
        </p:nvSpPr>
        <p:spPr bwMode="auto">
          <a:xfrm>
            <a:off x="0" y="6096000"/>
            <a:ext cx="9144000" cy="762000"/>
          </a:xfrm>
          <a:prstGeom prst="rect">
            <a:avLst/>
          </a:prstGeom>
          <a:solidFill>
            <a:srgbClr val="CE112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2725" y="76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2724" y="1357416"/>
            <a:ext cx="8626475" cy="458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212725" y="34893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4" name="Picture 11" descr="ISU LEFT white.eps"/>
          <p:cNvPicPr>
            <a:picLocks noChangeAspect="1"/>
          </p:cNvPicPr>
          <p:nvPr userDrawn="1"/>
        </p:nvPicPr>
        <p:blipFill>
          <a:blip r:embed="rId13"/>
          <a:srcRect b="38235"/>
          <a:stretch>
            <a:fillRect/>
          </a:stretch>
        </p:blipFill>
        <p:spPr bwMode="auto">
          <a:xfrm>
            <a:off x="609600" y="6501530"/>
            <a:ext cx="3211600" cy="264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14">
            <a:clrChange>
              <a:clrFrom>
                <a:srgbClr val="E21836"/>
              </a:clrFrom>
              <a:clrTo>
                <a:srgbClr val="E2183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3" t="2087" r="10224" b="376"/>
          <a:stretch/>
        </p:blipFill>
        <p:spPr>
          <a:xfrm>
            <a:off x="0" y="6135961"/>
            <a:ext cx="466685" cy="682077"/>
          </a:xfrm>
          <a:prstGeom prst="rect">
            <a:avLst/>
          </a:prstGeom>
        </p:spPr>
      </p:pic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2pPr>
      <a:lvl3pPr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3pPr>
      <a:lvl4pPr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4pPr>
      <a:lvl5pPr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ISUgenomics/Basic_UNIX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netid@hpc-class.its.iastate.edu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o.gl/CDXx15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korflab.ucdavis.edu/Unix_and_Perl/" TargetMode="Externa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Genome Informatics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at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Iowa </a:t>
            </a:r>
            <a:b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State University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Transforming raw data into informative data for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researchers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6439" y="5985301"/>
            <a:ext cx="272742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Andrew Severin</a:t>
            </a:r>
          </a:p>
          <a:p>
            <a:r>
              <a:rPr lang="en-US" sz="1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Genome Informatics Facility</a:t>
            </a:r>
          </a:p>
          <a:p>
            <a:r>
              <a:rPr lang="en-US" sz="1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Iowa </a:t>
            </a:r>
            <a:r>
              <a:rPr lang="en-US" sz="16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State </a:t>
            </a:r>
            <a:r>
              <a:rPr lang="en-US" sz="1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University</a:t>
            </a:r>
            <a:endParaRPr lang="en-US" sz="16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7021262" y="6231522"/>
            <a:ext cx="2111876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206 Science I</a:t>
            </a:r>
            <a:endParaRPr lang="en-US" sz="16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Iowa </a:t>
            </a:r>
            <a:r>
              <a:rPr lang="en-US" sz="16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State </a:t>
            </a:r>
            <a:r>
              <a:rPr lang="en-US" sz="1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561189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Linux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Linux, Mac OS X, Solaris, Cygwin</a:t>
            </a:r>
          </a:p>
          <a:p>
            <a:pPr lvl="1"/>
            <a:r>
              <a:rPr lang="en-US" dirty="0" smtClean="0"/>
              <a:t>Many variants, same commands</a:t>
            </a:r>
          </a:p>
          <a:p>
            <a:pPr lvl="1"/>
            <a:r>
              <a:rPr lang="en-US" dirty="0" smtClean="0"/>
              <a:t>I will refer to them all as Linux</a:t>
            </a:r>
            <a:endParaRPr lang="en-US" dirty="0"/>
          </a:p>
          <a:p>
            <a:r>
              <a:rPr lang="en-US" dirty="0" smtClean="0"/>
              <a:t>All Macs have Linux under the hood (Darwin)</a:t>
            </a:r>
          </a:p>
          <a:p>
            <a:pPr lvl="1"/>
            <a:r>
              <a:rPr lang="en-US" dirty="0" smtClean="0"/>
              <a:t>Finder search for X11 or terminal</a:t>
            </a:r>
          </a:p>
          <a:p>
            <a:r>
              <a:rPr lang="en-US" dirty="0" smtClean="0"/>
              <a:t>Windows requires an emulator (Putty)</a:t>
            </a: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6512432"/>
            <a:ext cx="1750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GIF@iastate.edu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25075" y="6505735"/>
            <a:ext cx="291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gif.biotech.iastate.edu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826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512432"/>
            <a:ext cx="1750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GIF@iastate.edu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25075" y="6505735"/>
            <a:ext cx="291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gif.biotech.iastate.edu</a:t>
            </a:r>
            <a:endParaRPr lang="en-US" dirty="0"/>
          </a:p>
        </p:txBody>
      </p:sp>
      <p:pic>
        <p:nvPicPr>
          <p:cNvPr id="10" name="Picture 9" descr="Screen Shot 2014-06-25 at 2.27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5486400"/>
            <a:ext cx="622300" cy="571500"/>
          </a:xfrm>
          <a:prstGeom prst="rect">
            <a:avLst/>
          </a:prstGeom>
        </p:spPr>
      </p:pic>
      <p:pic>
        <p:nvPicPr>
          <p:cNvPr id="13" name="Picture 12" descr="Screen Shot 2014-06-25 at 2.31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762000"/>
            <a:ext cx="86487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9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512432"/>
            <a:ext cx="1750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GIF@iastate.edu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25075" y="6505735"/>
            <a:ext cx="291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gif.biotech.iastate.edu</a:t>
            </a:r>
            <a:endParaRPr lang="en-US" dirty="0"/>
          </a:p>
        </p:txBody>
      </p:sp>
      <p:pic>
        <p:nvPicPr>
          <p:cNvPr id="3" name="Picture 2" descr="Screen Shot 2014-06-25 at 2.33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7" y="2438400"/>
            <a:ext cx="5791200" cy="3631770"/>
          </a:xfrm>
          <a:prstGeom prst="rect">
            <a:avLst/>
          </a:prstGeom>
        </p:spPr>
      </p:pic>
      <p:pic>
        <p:nvPicPr>
          <p:cNvPr id="6" name="Picture 5" descr="Screen Shot 2014-06-25 at 2.33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504" y="0"/>
            <a:ext cx="4228496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19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512432"/>
            <a:ext cx="1750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GIF@iastate.edu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25075" y="6505735"/>
            <a:ext cx="291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gif.biotech.iastate.edu</a:t>
            </a:r>
            <a:endParaRPr lang="en-US" dirty="0"/>
          </a:p>
        </p:txBody>
      </p:sp>
      <p:pic>
        <p:nvPicPr>
          <p:cNvPr id="9" name="Picture 8" descr="Screen Shot 2014-06-25 at 2.34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667000"/>
            <a:ext cx="5486400" cy="3442996"/>
          </a:xfrm>
          <a:prstGeom prst="rect">
            <a:avLst/>
          </a:prstGeom>
        </p:spPr>
      </p:pic>
      <p:pic>
        <p:nvPicPr>
          <p:cNvPr id="11" name="Picture 10" descr="Screen Shot 2014-06-25 at 2.31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"/>
            <a:ext cx="5791200" cy="27297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1295400" y="685800"/>
            <a:ext cx="1295400" cy="990600"/>
          </a:xfrm>
          <a:prstGeom prst="rect">
            <a:avLst/>
          </a:prstGeom>
          <a:solidFill>
            <a:schemeClr val="lt1">
              <a:alpha val="0"/>
            </a:schemeClr>
          </a:solidFill>
          <a:ln w="57150" cmpd="sng">
            <a:solidFill>
              <a:srgbClr val="FFFF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429000" y="4800600"/>
            <a:ext cx="1143000" cy="762000"/>
          </a:xfrm>
          <a:prstGeom prst="rect">
            <a:avLst/>
          </a:prstGeom>
          <a:solidFill>
            <a:srgbClr val="FFFF00">
              <a:alpha val="0"/>
            </a:srgbClr>
          </a:solidFill>
          <a:ln w="57150" cmpd="sng">
            <a:solidFill>
              <a:srgbClr val="FFFF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410200" y="2819400"/>
            <a:ext cx="304800" cy="304800"/>
          </a:xfrm>
          <a:prstGeom prst="rect">
            <a:avLst/>
          </a:prstGeom>
          <a:solidFill>
            <a:srgbClr val="FFFF00">
              <a:alpha val="0"/>
            </a:srgbClr>
          </a:solidFill>
          <a:ln w="57150" cmpd="sng">
            <a:solidFill>
              <a:srgbClr val="FFFF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791200" y="2971800"/>
            <a:ext cx="381000" cy="304800"/>
          </a:xfrm>
          <a:prstGeom prst="rect">
            <a:avLst/>
          </a:prstGeom>
          <a:solidFill>
            <a:schemeClr val="tx1"/>
          </a:solidFill>
          <a:ln w="57150" cmpd="sng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633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list of commands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Pull out a sheet of paper and as we learn new commands right them down as we go to refer back to.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415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Commands in Part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295400"/>
            <a:ext cx="9144000" cy="4648200"/>
          </a:xfrm>
        </p:spPr>
        <p:txBody>
          <a:bodyPr/>
          <a:lstStyle/>
          <a:p>
            <a:r>
              <a:rPr lang="en-US" dirty="0" smtClean="0"/>
              <a:t>Navigation 	</a:t>
            </a:r>
            <a:r>
              <a:rPr lang="en-US" dirty="0"/>
              <a:t>	</a:t>
            </a:r>
            <a:r>
              <a:rPr lang="en-US" dirty="0" smtClean="0"/>
              <a:t>cd, </a:t>
            </a:r>
            <a:r>
              <a:rPr lang="en-US" dirty="0" err="1" smtClean="0"/>
              <a:t>ls</a:t>
            </a:r>
            <a:r>
              <a:rPr lang="en-US" dirty="0" smtClean="0"/>
              <a:t>, </a:t>
            </a:r>
            <a:r>
              <a:rPr lang="en-US" dirty="0" err="1" smtClean="0"/>
              <a:t>pwd</a:t>
            </a:r>
            <a:endParaRPr lang="en-US" dirty="0" smtClean="0"/>
          </a:p>
          <a:p>
            <a:r>
              <a:rPr lang="en-US" dirty="0" smtClean="0"/>
              <a:t>File creation		</a:t>
            </a:r>
            <a:r>
              <a:rPr lang="en-US" dirty="0" err="1" smtClean="0"/>
              <a:t>touch,nano,mkdir</a:t>
            </a:r>
            <a:r>
              <a:rPr lang="en-US" dirty="0" err="1"/>
              <a:t>,</a:t>
            </a:r>
            <a:r>
              <a:rPr lang="en-US" dirty="0" err="1" smtClean="0"/>
              <a:t>cp,mv,rm,rmdir</a:t>
            </a:r>
            <a:endParaRPr lang="en-US" dirty="0"/>
          </a:p>
          <a:p>
            <a:r>
              <a:rPr lang="en-US" dirty="0" smtClean="0"/>
              <a:t>Reading			</a:t>
            </a:r>
            <a:r>
              <a:rPr lang="en-US" dirty="0" err="1" smtClean="0"/>
              <a:t>more,less,head,tail,cat</a:t>
            </a:r>
            <a:endParaRPr lang="en-US" dirty="0" smtClean="0"/>
          </a:p>
          <a:p>
            <a:r>
              <a:rPr lang="en-US" dirty="0" smtClean="0"/>
              <a:t>Compression		zip,gzip,bzip2,tar,compress</a:t>
            </a:r>
          </a:p>
          <a:p>
            <a:r>
              <a:rPr lang="en-US" dirty="0" err="1" smtClean="0"/>
              <a:t>Uncompression</a:t>
            </a:r>
            <a:r>
              <a:rPr lang="en-US" dirty="0" smtClean="0"/>
              <a:t>		unzip,gunzip,bunzip2,uncompress</a:t>
            </a:r>
          </a:p>
          <a:p>
            <a:r>
              <a:rPr lang="en-US" dirty="0" smtClean="0"/>
              <a:t>Permissions		</a:t>
            </a:r>
            <a:r>
              <a:rPr lang="en-US" dirty="0" err="1" smtClean="0"/>
              <a:t>chmod</a:t>
            </a:r>
            <a:endParaRPr lang="en-US" dirty="0" smtClean="0"/>
          </a:p>
          <a:p>
            <a:r>
              <a:rPr lang="en-US" dirty="0" smtClean="0"/>
              <a:t>Help			man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214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Terminal Window or Prompt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&gt; is where commands can be entered</a:t>
            </a:r>
          </a:p>
          <a:p>
            <a:pPr lvl="2"/>
            <a:r>
              <a:rPr lang="en-US" dirty="0" smtClean="0"/>
              <a:t>The command line in the prompt.</a:t>
            </a:r>
          </a:p>
          <a:p>
            <a:r>
              <a:rPr lang="en-US" dirty="0" smtClean="0"/>
              <a:t>Very Basic Linux Commands</a:t>
            </a:r>
          </a:p>
          <a:p>
            <a:pPr lvl="1"/>
            <a:r>
              <a:rPr lang="en-US" dirty="0" smtClean="0"/>
              <a:t>cd = change directory</a:t>
            </a:r>
          </a:p>
          <a:p>
            <a:pPr lvl="1"/>
            <a:r>
              <a:rPr lang="en-US" dirty="0" err="1" smtClean="0"/>
              <a:t>ls</a:t>
            </a:r>
            <a:r>
              <a:rPr lang="en-US" dirty="0" smtClean="0"/>
              <a:t> = list</a:t>
            </a:r>
          </a:p>
          <a:p>
            <a:pPr lvl="1"/>
            <a:r>
              <a:rPr lang="en-US" dirty="0" err="1"/>
              <a:t>p</a:t>
            </a:r>
            <a:r>
              <a:rPr lang="en-US" dirty="0" err="1" smtClean="0"/>
              <a:t>wd</a:t>
            </a:r>
            <a:r>
              <a:rPr lang="en-US" dirty="0" smtClean="0"/>
              <a:t> = path of working directory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2432"/>
            <a:ext cx="1750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GIF@iastate.edu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25075" y="6505735"/>
            <a:ext cx="291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gif.biotech.iastate.edu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58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Downloading Class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Hand</a:t>
            </a:r>
            <a:r>
              <a:rPr lang="en-US" dirty="0"/>
              <a:t>-outs/files are </a:t>
            </a:r>
            <a:r>
              <a:rPr lang="en-US" dirty="0" smtClean="0"/>
              <a:t>available </a:t>
            </a:r>
            <a:r>
              <a:rPr lang="en-US" dirty="0"/>
              <a:t>for download at </a:t>
            </a:r>
            <a:r>
              <a:rPr lang="en-US" dirty="0">
                <a:hlinkClick r:id="rId2"/>
              </a:rPr>
              <a:t>https://github.com/ISUgenomics/</a:t>
            </a:r>
            <a:r>
              <a:rPr lang="en-US" dirty="0" smtClean="0">
                <a:hlinkClick r:id="rId2"/>
              </a:rPr>
              <a:t>Basic_UNIX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cd  </a:t>
            </a:r>
            <a:r>
              <a:rPr lang="en-US" dirty="0">
                <a:sym typeface="Wingdings 3"/>
              </a:rPr>
              <a:t></a:t>
            </a:r>
            <a:endParaRPr lang="en-US" dirty="0"/>
          </a:p>
          <a:p>
            <a:r>
              <a:rPr lang="en-US" u="sng" dirty="0" err="1" smtClean="0"/>
              <a:t>git</a:t>
            </a:r>
            <a:r>
              <a:rPr lang="en-US" u="sng" dirty="0" smtClean="0"/>
              <a:t> </a:t>
            </a:r>
            <a:r>
              <a:rPr lang="en-US" u="sng" dirty="0"/>
              <a:t>clone </a:t>
            </a:r>
            <a:r>
              <a:rPr lang="en-US" dirty="0">
                <a:hlinkClick r:id="rId2"/>
              </a:rPr>
              <a:t>https://github.com/ISUgenomics/Basic_UNIX</a:t>
            </a:r>
            <a:endParaRPr lang="en-US" dirty="0"/>
          </a:p>
          <a:p>
            <a:r>
              <a:rPr lang="en-US" dirty="0"/>
              <a:t>Once your cursor (command prompt) comes back to the original position, type</a:t>
            </a:r>
          </a:p>
          <a:p>
            <a:r>
              <a:rPr lang="en-US" dirty="0" err="1"/>
              <a:t>ls</a:t>
            </a:r>
            <a:r>
              <a:rPr lang="en-US" dirty="0"/>
              <a:t> </a:t>
            </a:r>
            <a:r>
              <a:rPr lang="en-US" dirty="0">
                <a:sym typeface="Wingdings 3"/>
              </a:rPr>
              <a:t></a:t>
            </a:r>
            <a:endParaRPr lang="en-US" dirty="0"/>
          </a:p>
          <a:p>
            <a:r>
              <a:rPr lang="en-US" dirty="0"/>
              <a:t>cd </a:t>
            </a:r>
            <a:r>
              <a:rPr lang="en-US" dirty="0" err="1" smtClean="0"/>
              <a:t>Basic_UNIX</a:t>
            </a:r>
            <a:endParaRPr lang="en-US" dirty="0" smtClean="0"/>
          </a:p>
          <a:p>
            <a:r>
              <a:rPr lang="en-US" dirty="0" err="1"/>
              <a:t>ls</a:t>
            </a:r>
            <a:r>
              <a:rPr lang="en-US" dirty="0"/>
              <a:t> </a:t>
            </a:r>
            <a:r>
              <a:rPr lang="en-US" dirty="0">
                <a:sym typeface="Wingdings 3"/>
              </a:rPr>
              <a:t>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881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397875" cy="4648200"/>
          </a:xfrm>
        </p:spPr>
        <p:txBody>
          <a:bodyPr numCol="1" spcCol="91440"/>
          <a:lstStyle/>
          <a:p>
            <a:pPr>
              <a:lnSpc>
                <a:spcPct val="80000"/>
              </a:lnSpc>
            </a:pPr>
            <a:r>
              <a:rPr lang="en-US" sz="2400" dirty="0" smtClean="0"/>
              <a:t>Where am I?</a:t>
            </a:r>
          </a:p>
          <a:p>
            <a:pPr lvl="1">
              <a:lnSpc>
                <a:spcPct val="80000"/>
              </a:lnSpc>
            </a:pPr>
            <a:r>
              <a:rPr lang="en-US" sz="2400" dirty="0" err="1" smtClean="0"/>
              <a:t>pwd</a:t>
            </a:r>
            <a:endParaRPr lang="en-US" sz="2400" dirty="0" smtClean="0"/>
          </a:p>
          <a:p>
            <a:pPr>
              <a:lnSpc>
                <a:spcPct val="80000"/>
              </a:lnSpc>
            </a:pPr>
            <a:r>
              <a:rPr lang="en-US" sz="2400" dirty="0" smtClean="0"/>
              <a:t>What is in my folder?</a:t>
            </a:r>
          </a:p>
          <a:p>
            <a:pPr lvl="1">
              <a:lnSpc>
                <a:spcPct val="80000"/>
              </a:lnSpc>
            </a:pPr>
            <a:r>
              <a:rPr lang="en-US" sz="2400" dirty="0" err="1"/>
              <a:t>l</a:t>
            </a:r>
            <a:r>
              <a:rPr lang="en-US" sz="2400" dirty="0" err="1" smtClean="0"/>
              <a:t>s</a:t>
            </a:r>
            <a:endParaRPr lang="en-US" sz="2400" dirty="0" smtClean="0"/>
          </a:p>
          <a:p>
            <a:pPr>
              <a:lnSpc>
                <a:spcPct val="80000"/>
              </a:lnSpc>
            </a:pPr>
            <a:r>
              <a:rPr lang="en-US" sz="2400" dirty="0" smtClean="0"/>
              <a:t>Moving between folders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cd WORKSHOP_FILES/</a:t>
            </a:r>
            <a:r>
              <a:rPr lang="en-US" sz="2400" dirty="0" smtClean="0"/>
              <a:t>	</a:t>
            </a:r>
          </a:p>
          <a:p>
            <a:pPr lvl="1">
              <a:lnSpc>
                <a:spcPct val="80000"/>
              </a:lnSpc>
            </a:pPr>
            <a:r>
              <a:rPr lang="en-US" sz="2400" dirty="0" err="1"/>
              <a:t>ls</a:t>
            </a:r>
            <a:endParaRPr lang="en-US" sz="2400" dirty="0"/>
          </a:p>
          <a:p>
            <a:pPr lvl="1">
              <a:lnSpc>
                <a:spcPct val="80000"/>
              </a:lnSpc>
            </a:pPr>
            <a:r>
              <a:rPr lang="en-US" sz="2400" dirty="0" err="1" smtClean="0"/>
              <a:t>pwd</a:t>
            </a:r>
            <a:endParaRPr lang="en-US" sz="2400" dirty="0" smtClean="0"/>
          </a:p>
          <a:p>
            <a:pPr>
              <a:lnSpc>
                <a:spcPct val="80000"/>
              </a:lnSpc>
            </a:pPr>
            <a:r>
              <a:rPr lang="en-US" sz="2400" dirty="0" smtClean="0"/>
              <a:t>Moving back directories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c</a:t>
            </a:r>
            <a:r>
              <a:rPr lang="en-US" sz="2400" dirty="0" smtClean="0"/>
              <a:t>d ..</a:t>
            </a:r>
          </a:p>
          <a:p>
            <a:pPr lvl="1">
              <a:lnSpc>
                <a:spcPct val="80000"/>
              </a:lnSpc>
            </a:pPr>
            <a:r>
              <a:rPr lang="en-US" sz="2400" dirty="0" err="1" smtClean="0"/>
              <a:t>pwd</a:t>
            </a:r>
            <a:endParaRPr lang="en-US" sz="2400" dirty="0" smtClean="0"/>
          </a:p>
          <a:p>
            <a:pPr lvl="1">
              <a:lnSpc>
                <a:spcPct val="80000"/>
              </a:lnSpc>
            </a:pPr>
            <a:r>
              <a:rPr lang="en-US" sz="2400" dirty="0"/>
              <a:t>c</a:t>
            </a:r>
            <a:r>
              <a:rPr lang="en-US" sz="2400" dirty="0" smtClean="0"/>
              <a:t>d ..</a:t>
            </a:r>
          </a:p>
          <a:p>
            <a:pPr lvl="1">
              <a:lnSpc>
                <a:spcPct val="80000"/>
              </a:lnSpc>
            </a:pPr>
            <a:r>
              <a:rPr lang="en-US" sz="2400" dirty="0" err="1"/>
              <a:t>p</a:t>
            </a:r>
            <a:r>
              <a:rPr lang="en-US" sz="2400" dirty="0" err="1" smtClean="0"/>
              <a:t>wd</a:t>
            </a:r>
            <a:endParaRPr lang="en-US" sz="2400" dirty="0" smtClean="0"/>
          </a:p>
          <a:p>
            <a:pPr lvl="1">
              <a:lnSpc>
                <a:spcPct val="80000"/>
              </a:lnSpc>
            </a:pPr>
            <a:endParaRPr lang="en-US" sz="2400" dirty="0" smtClean="0"/>
          </a:p>
          <a:p>
            <a:pPr lvl="1">
              <a:lnSpc>
                <a:spcPct val="80000"/>
              </a:lnSpc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849601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of Navigation</a:t>
            </a:r>
            <a:endParaRPr lang="en-US" dirty="0"/>
          </a:p>
        </p:txBody>
      </p:sp>
      <p:pic>
        <p:nvPicPr>
          <p:cNvPr id="6" name="Picture 5" descr="Screen Shot 2014-06-25 at 3.41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2900"/>
            <a:ext cx="9144000" cy="361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27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Segoe UI Light" panose="020B0502040204020203" pitchFamily="34" charset="0"/>
                <a:ea typeface="ＭＳ Ｐゴシック" charset="0"/>
                <a:cs typeface="ＭＳ Ｐゴシック" charset="0"/>
              </a:rPr>
              <a:t>What do I do?</a:t>
            </a:r>
            <a:endParaRPr lang="en-US" dirty="0">
              <a:latin typeface="Segoe UI Light" panose="020B0502040204020203" pitchFamily="34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434" name="Rectangle 4"/>
          <p:cNvSpPr>
            <a:spLocks noGrp="1" noChangeArrowheads="1"/>
          </p:cNvSpPr>
          <p:nvPr>
            <p:ph idx="1"/>
          </p:nvPr>
        </p:nvSpPr>
        <p:spPr>
          <a:solidFill>
            <a:schemeClr val="bg1"/>
          </a:solidFill>
        </p:spPr>
        <p:txBody>
          <a:bodyPr>
            <a:noAutofit/>
          </a:bodyPr>
          <a:lstStyle/>
          <a:p>
            <a:pPr marL="609600" indent="-609600"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en-US" sz="2300" dirty="0" smtClean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Enable researchers to interpret high-throughput data</a:t>
            </a:r>
          </a:p>
          <a:p>
            <a:pPr marL="609600" indent="-609600"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en-US" sz="2300" dirty="0" smtClean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Encourage/Contribute to </a:t>
            </a:r>
            <a:r>
              <a:rPr lang="en-US" sz="2300" dirty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b</a:t>
            </a:r>
            <a:r>
              <a:rPr lang="en-US" sz="2300" dirty="0" smtClean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ioinformatics friendly infrastructure</a:t>
            </a:r>
          </a:p>
          <a:p>
            <a:pPr marL="609600" indent="-609600"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en-US" sz="2300" dirty="0" smtClean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Explore the latest open source software</a:t>
            </a:r>
          </a:p>
          <a:p>
            <a:pPr marL="609600" indent="-609600"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en-US" sz="2300" dirty="0" smtClean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Develop pipelines for efficient analysis</a:t>
            </a:r>
          </a:p>
          <a:p>
            <a:pPr marL="609600" indent="-609600"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en-US" sz="2300" dirty="0" smtClean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Contribute to papers and grants (LOS)</a:t>
            </a:r>
            <a:endParaRPr lang="en-US" sz="2300" dirty="0">
              <a:solidFill>
                <a:schemeClr val="tx1"/>
              </a:solidFill>
              <a:latin typeface="Segoe UI Light" panose="020B0502040204020203" pitchFamily="34" charset="0"/>
              <a:ea typeface="ＭＳ Ｐゴシック" charset="0"/>
            </a:endParaRPr>
          </a:p>
          <a:p>
            <a:pPr marL="609600" indent="-609600"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en-US" sz="2300" dirty="0" smtClean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Train and Teach Bioinformatics</a:t>
            </a:r>
          </a:p>
          <a:p>
            <a:pPr marL="609600" indent="-609600"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en-US" sz="2300" dirty="0" smtClean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Write Grants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endParaRPr lang="en-US" sz="2300" dirty="0" smtClean="0">
              <a:solidFill>
                <a:schemeClr val="tx1"/>
              </a:solidFill>
              <a:latin typeface="Segoe UI Light" panose="020B0502040204020203" pitchFamily="34" charset="0"/>
              <a:ea typeface="ＭＳ Ｐゴシック" charset="0"/>
            </a:endParaRPr>
          </a:p>
        </p:txBody>
      </p:sp>
      <p:sp>
        <p:nvSpPr>
          <p:cNvPr id="18438" name="Text Box 9"/>
          <p:cNvSpPr txBox="1">
            <a:spLocks noChangeArrowheads="1"/>
          </p:cNvSpPr>
          <p:nvPr/>
        </p:nvSpPr>
        <p:spPr bwMode="auto">
          <a:xfrm>
            <a:off x="369194" y="5229478"/>
            <a:ext cx="8610600" cy="99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30000"/>
              </a:spcBef>
              <a:buFont typeface="Arial" charset="0"/>
              <a:buNone/>
            </a:pPr>
            <a:r>
              <a:rPr lang="en-US" sz="1800" dirty="0">
                <a:latin typeface="Segoe UI Light" panose="020B0502040204020203" pitchFamily="34" charset="0"/>
              </a:rPr>
              <a:t>Meet the needs and communicate well with a diverse faculty to help facilitate NGS research on campus.</a:t>
            </a:r>
            <a:endParaRPr lang="en-US" dirty="0">
              <a:latin typeface="Segoe UI Light" panose="020B0502040204020203" pitchFamily="34" charset="0"/>
            </a:endParaRPr>
          </a:p>
          <a:p>
            <a:pPr eaLnBrk="1" hangingPunct="1">
              <a:spcBef>
                <a:spcPct val="30000"/>
              </a:spcBef>
              <a:buFont typeface="Arial" charset="0"/>
              <a:buNone/>
            </a:pPr>
            <a:endParaRPr lang="en-US" sz="1800" dirty="0">
              <a:latin typeface="Segoe UI Light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29200" y="6380416"/>
            <a:ext cx="20245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GIF@iastate.edu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29200" y="6096000"/>
            <a:ext cx="3370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http://</a:t>
            </a:r>
            <a:r>
              <a:rPr lang="en-US" sz="2000" dirty="0" err="1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gif.biotech.iastate.edu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677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back into the directory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</a:t>
            </a:r>
            <a:r>
              <a:rPr lang="en-US" dirty="0" err="1" smtClean="0"/>
              <a:t>wd</a:t>
            </a:r>
            <a:endParaRPr lang="en-US" dirty="0" smtClean="0"/>
          </a:p>
          <a:p>
            <a:r>
              <a:rPr lang="en-US" dirty="0" smtClean="0"/>
              <a:t>cd </a:t>
            </a:r>
            <a:r>
              <a:rPr lang="en-US" dirty="0" err="1"/>
              <a:t>Basic_UNIX</a:t>
            </a:r>
            <a:r>
              <a:rPr lang="en-US" dirty="0" smtClean="0"/>
              <a:t>/</a:t>
            </a:r>
          </a:p>
          <a:p>
            <a:r>
              <a:rPr lang="en-US" dirty="0" err="1" smtClean="0"/>
              <a:t>pwd</a:t>
            </a:r>
            <a:endParaRPr lang="en-US" dirty="0" smtClean="0"/>
          </a:p>
          <a:p>
            <a:r>
              <a:rPr lang="en-US" dirty="0" smtClean="0"/>
              <a:t>cd </a:t>
            </a:r>
            <a:r>
              <a:rPr lang="en-US" dirty="0"/>
              <a:t>WORKSHOP_FILES/</a:t>
            </a:r>
            <a:endParaRPr lang="en-US" dirty="0" smtClean="0"/>
          </a:p>
          <a:p>
            <a:r>
              <a:rPr lang="en-US" dirty="0" err="1" smtClean="0"/>
              <a:t>pwd</a:t>
            </a:r>
            <a:endParaRPr lang="en-US" dirty="0" smtClean="0"/>
          </a:p>
          <a:p>
            <a:r>
              <a:rPr lang="en-US" dirty="0" err="1"/>
              <a:t>l</a:t>
            </a:r>
            <a:r>
              <a:rPr lang="en-US" dirty="0" err="1" smtClean="0"/>
              <a:t>s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c</a:t>
            </a:r>
            <a:r>
              <a:rPr lang="en-US" dirty="0" smtClean="0"/>
              <a:t>d</a:t>
            </a:r>
          </a:p>
          <a:p>
            <a:r>
              <a:rPr lang="en-US" dirty="0" err="1"/>
              <a:t>p</a:t>
            </a:r>
            <a:r>
              <a:rPr lang="en-US" dirty="0" err="1" smtClean="0"/>
              <a:t>wd</a:t>
            </a:r>
            <a:endParaRPr lang="en-US" dirty="0" smtClean="0"/>
          </a:p>
          <a:p>
            <a:r>
              <a:rPr lang="en-US" dirty="0" smtClean="0"/>
              <a:t>The last command puts you back to /home/</a:t>
            </a:r>
            <a:r>
              <a:rPr lang="en-US" dirty="0" err="1" smtClean="0"/>
              <a:t>netid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000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4544079" y="1960362"/>
            <a:ext cx="3194558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10"/>
                </a:lnTo>
                <a:lnTo>
                  <a:pt x="3194558" y="207210"/>
                </a:lnTo>
                <a:lnTo>
                  <a:pt x="3194558" y="304063"/>
                </a:lnTo>
              </a:path>
            </a:pathLst>
          </a:custGeom>
          <a:noFill/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Freeform 5"/>
          <p:cNvSpPr/>
          <p:nvPr/>
        </p:nvSpPr>
        <p:spPr>
          <a:xfrm>
            <a:off x="6415094" y="2928313"/>
            <a:ext cx="91440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04063"/>
                </a:lnTo>
              </a:path>
            </a:pathLst>
          </a:custGeom>
          <a:noFill/>
        </p:spPr>
        <p:style>
          <a:lnRef idx="2">
            <a:schemeClr val="accent6">
              <a:tint val="7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Freeform 6"/>
          <p:cNvSpPr/>
          <p:nvPr/>
        </p:nvSpPr>
        <p:spPr>
          <a:xfrm>
            <a:off x="4544079" y="1960362"/>
            <a:ext cx="1916735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10"/>
                </a:lnTo>
                <a:lnTo>
                  <a:pt x="1916735" y="207210"/>
                </a:lnTo>
                <a:lnTo>
                  <a:pt x="1916735" y="304063"/>
                </a:lnTo>
              </a:path>
            </a:pathLst>
          </a:custGeom>
          <a:noFill/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Freeform 7"/>
          <p:cNvSpPr/>
          <p:nvPr/>
        </p:nvSpPr>
        <p:spPr>
          <a:xfrm>
            <a:off x="3905167" y="2928313"/>
            <a:ext cx="1277823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10"/>
                </a:lnTo>
                <a:lnTo>
                  <a:pt x="1277823" y="207210"/>
                </a:lnTo>
                <a:lnTo>
                  <a:pt x="1277823" y="304063"/>
                </a:lnTo>
              </a:path>
            </a:pathLst>
          </a:custGeom>
          <a:noFill/>
        </p:spPr>
        <p:style>
          <a:lnRef idx="2">
            <a:schemeClr val="accent6">
              <a:tint val="7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Freeform 8"/>
          <p:cNvSpPr/>
          <p:nvPr/>
        </p:nvSpPr>
        <p:spPr>
          <a:xfrm>
            <a:off x="3859447" y="2928313"/>
            <a:ext cx="91440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04063"/>
                </a:lnTo>
              </a:path>
            </a:pathLst>
          </a:custGeom>
          <a:noFill/>
        </p:spPr>
        <p:style>
          <a:lnRef idx="2">
            <a:schemeClr val="accent6">
              <a:tint val="7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reeform 10"/>
          <p:cNvSpPr/>
          <p:nvPr/>
        </p:nvSpPr>
        <p:spPr>
          <a:xfrm>
            <a:off x="3220536" y="4864216"/>
            <a:ext cx="91440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04063"/>
                </a:lnTo>
              </a:path>
            </a:pathLst>
          </a:custGeom>
          <a:noFill/>
        </p:spPr>
        <p:style>
          <a:lnRef idx="2">
            <a:schemeClr val="accent6">
              <a:tint val="5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eform 11"/>
          <p:cNvSpPr/>
          <p:nvPr/>
        </p:nvSpPr>
        <p:spPr>
          <a:xfrm>
            <a:off x="2627344" y="3896264"/>
            <a:ext cx="638911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10"/>
                </a:lnTo>
                <a:lnTo>
                  <a:pt x="638911" y="207210"/>
                </a:lnTo>
                <a:lnTo>
                  <a:pt x="638911" y="304063"/>
                </a:lnTo>
              </a:path>
            </a:pathLst>
          </a:custGeom>
          <a:noFill/>
        </p:spPr>
        <p:style>
          <a:lnRef idx="2">
            <a:schemeClr val="accent6">
              <a:tint val="5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reeform 12"/>
          <p:cNvSpPr/>
          <p:nvPr/>
        </p:nvSpPr>
        <p:spPr>
          <a:xfrm>
            <a:off x="1988432" y="3896264"/>
            <a:ext cx="638911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38911" y="0"/>
                </a:moveTo>
                <a:lnTo>
                  <a:pt x="638911" y="207210"/>
                </a:lnTo>
                <a:lnTo>
                  <a:pt x="0" y="207210"/>
                </a:lnTo>
                <a:lnTo>
                  <a:pt x="0" y="304063"/>
                </a:lnTo>
              </a:path>
            </a:pathLst>
          </a:custGeom>
          <a:noFill/>
        </p:spPr>
        <p:style>
          <a:lnRef idx="2">
            <a:schemeClr val="accent6">
              <a:tint val="5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eform 13"/>
          <p:cNvSpPr/>
          <p:nvPr/>
        </p:nvSpPr>
        <p:spPr>
          <a:xfrm>
            <a:off x="2627344" y="2928313"/>
            <a:ext cx="1277823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277823" y="0"/>
                </a:moveTo>
                <a:lnTo>
                  <a:pt x="1277823" y="207210"/>
                </a:lnTo>
                <a:lnTo>
                  <a:pt x="0" y="207210"/>
                </a:lnTo>
                <a:lnTo>
                  <a:pt x="0" y="304063"/>
                </a:lnTo>
              </a:path>
            </a:pathLst>
          </a:custGeom>
          <a:noFill/>
        </p:spPr>
        <p:style>
          <a:lnRef idx="2">
            <a:schemeClr val="accent6">
              <a:tint val="7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Freeform 14"/>
          <p:cNvSpPr/>
          <p:nvPr/>
        </p:nvSpPr>
        <p:spPr>
          <a:xfrm>
            <a:off x="3905167" y="1960362"/>
            <a:ext cx="638911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38911" y="0"/>
                </a:moveTo>
                <a:lnTo>
                  <a:pt x="638911" y="207210"/>
                </a:lnTo>
                <a:lnTo>
                  <a:pt x="0" y="207210"/>
                </a:lnTo>
                <a:lnTo>
                  <a:pt x="0" y="304063"/>
                </a:lnTo>
              </a:path>
            </a:pathLst>
          </a:custGeom>
          <a:noFill/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eform 15"/>
          <p:cNvSpPr/>
          <p:nvPr/>
        </p:nvSpPr>
        <p:spPr>
          <a:xfrm>
            <a:off x="2627344" y="1960362"/>
            <a:ext cx="1916735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916735" y="0"/>
                </a:moveTo>
                <a:lnTo>
                  <a:pt x="1916735" y="207210"/>
                </a:lnTo>
                <a:lnTo>
                  <a:pt x="0" y="207210"/>
                </a:lnTo>
                <a:lnTo>
                  <a:pt x="0" y="304063"/>
                </a:lnTo>
              </a:path>
            </a:pathLst>
          </a:custGeom>
          <a:noFill/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Freeform 16"/>
          <p:cNvSpPr/>
          <p:nvPr/>
        </p:nvSpPr>
        <p:spPr>
          <a:xfrm>
            <a:off x="1349520" y="1960362"/>
            <a:ext cx="3194558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194558" y="0"/>
                </a:moveTo>
                <a:lnTo>
                  <a:pt x="3194558" y="207210"/>
                </a:lnTo>
                <a:lnTo>
                  <a:pt x="0" y="207210"/>
                </a:lnTo>
                <a:lnTo>
                  <a:pt x="0" y="304063"/>
                </a:lnTo>
              </a:path>
            </a:pathLst>
          </a:custGeom>
          <a:noFill/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Rounded Rectangle 17"/>
          <p:cNvSpPr/>
          <p:nvPr/>
        </p:nvSpPr>
        <p:spPr>
          <a:xfrm>
            <a:off x="4021333" y="1296474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8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Freeform 18"/>
          <p:cNvSpPr/>
          <p:nvPr/>
        </p:nvSpPr>
        <p:spPr>
          <a:xfrm>
            <a:off x="4137499" y="1406832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/</a:t>
            </a:r>
            <a:endParaRPr lang="en-US" sz="1900" kern="1200" dirty="0"/>
          </a:p>
        </p:txBody>
      </p:sp>
      <p:sp>
        <p:nvSpPr>
          <p:cNvPr id="20" name="Rounded Rectangle 19"/>
          <p:cNvSpPr/>
          <p:nvPr/>
        </p:nvSpPr>
        <p:spPr>
          <a:xfrm>
            <a:off x="826774" y="2264426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7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7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Freeform 20"/>
          <p:cNvSpPr/>
          <p:nvPr/>
        </p:nvSpPr>
        <p:spPr>
          <a:xfrm>
            <a:off x="942940" y="2374783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err="1" smtClean="0"/>
              <a:t>etc</a:t>
            </a:r>
            <a:endParaRPr lang="en-US" sz="1900" kern="1200" dirty="0"/>
          </a:p>
        </p:txBody>
      </p:sp>
      <p:sp>
        <p:nvSpPr>
          <p:cNvPr id="22" name="Rounded Rectangle 21"/>
          <p:cNvSpPr/>
          <p:nvPr/>
        </p:nvSpPr>
        <p:spPr>
          <a:xfrm>
            <a:off x="2104598" y="2264426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7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7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3" name="Freeform 22"/>
          <p:cNvSpPr/>
          <p:nvPr/>
        </p:nvSpPr>
        <p:spPr>
          <a:xfrm>
            <a:off x="2220764" y="2374783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err="1" smtClean="0"/>
              <a:t>dev</a:t>
            </a:r>
            <a:endParaRPr lang="en-US" sz="1900" kern="1200" dirty="0"/>
          </a:p>
        </p:txBody>
      </p:sp>
      <p:sp>
        <p:nvSpPr>
          <p:cNvPr id="24" name="Rounded Rectangle 23"/>
          <p:cNvSpPr/>
          <p:nvPr/>
        </p:nvSpPr>
        <p:spPr>
          <a:xfrm>
            <a:off x="3382421" y="2264426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7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7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5" name="Freeform 24"/>
          <p:cNvSpPr/>
          <p:nvPr/>
        </p:nvSpPr>
        <p:spPr>
          <a:xfrm>
            <a:off x="3498587" y="2374783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home</a:t>
            </a:r>
            <a:endParaRPr lang="en-US" sz="1900" kern="1200" dirty="0"/>
          </a:p>
        </p:txBody>
      </p:sp>
      <p:sp>
        <p:nvSpPr>
          <p:cNvPr id="26" name="Rounded Rectangle 25"/>
          <p:cNvSpPr/>
          <p:nvPr/>
        </p:nvSpPr>
        <p:spPr>
          <a:xfrm>
            <a:off x="2104598" y="3232377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7" name="Freeform 26"/>
          <p:cNvSpPr/>
          <p:nvPr/>
        </p:nvSpPr>
        <p:spPr>
          <a:xfrm>
            <a:off x="2228295" y="3364637"/>
            <a:ext cx="1037960" cy="641985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7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err="1" smtClean="0"/>
              <a:t>arnstrm</a:t>
            </a:r>
            <a:endParaRPr lang="en-US" sz="1900" kern="1200" dirty="0"/>
          </a:p>
        </p:txBody>
      </p:sp>
      <p:sp>
        <p:nvSpPr>
          <p:cNvPr id="28" name="Rounded Rectangle 27"/>
          <p:cNvSpPr/>
          <p:nvPr/>
        </p:nvSpPr>
        <p:spPr>
          <a:xfrm>
            <a:off x="1465686" y="4200328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3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3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Freeform 28"/>
          <p:cNvSpPr/>
          <p:nvPr/>
        </p:nvSpPr>
        <p:spPr>
          <a:xfrm>
            <a:off x="1581852" y="4310686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smtClean="0"/>
              <a:t>folder1</a:t>
            </a:r>
            <a:endParaRPr lang="en-US" sz="1900" kern="1200" dirty="0"/>
          </a:p>
        </p:txBody>
      </p:sp>
      <p:sp>
        <p:nvSpPr>
          <p:cNvPr id="30" name="Rounded Rectangle 29"/>
          <p:cNvSpPr/>
          <p:nvPr/>
        </p:nvSpPr>
        <p:spPr>
          <a:xfrm>
            <a:off x="2743510" y="4200328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3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3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1" name="Freeform 30"/>
          <p:cNvSpPr/>
          <p:nvPr/>
        </p:nvSpPr>
        <p:spPr>
          <a:xfrm>
            <a:off x="2859675" y="4310686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folder2</a:t>
            </a:r>
            <a:endParaRPr lang="en-US" sz="1900" kern="1200" dirty="0"/>
          </a:p>
        </p:txBody>
      </p:sp>
      <p:sp>
        <p:nvSpPr>
          <p:cNvPr id="32" name="Rounded Rectangle 31"/>
          <p:cNvSpPr/>
          <p:nvPr/>
        </p:nvSpPr>
        <p:spPr>
          <a:xfrm>
            <a:off x="2743510" y="5168280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3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3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3" name="Freeform 32"/>
          <p:cNvSpPr/>
          <p:nvPr/>
        </p:nvSpPr>
        <p:spPr>
          <a:xfrm>
            <a:off x="2859675" y="5278637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err="1" smtClean="0"/>
              <a:t>fileA</a:t>
            </a:r>
            <a:endParaRPr lang="en-US" sz="1900" kern="1200" dirty="0"/>
          </a:p>
        </p:txBody>
      </p:sp>
      <p:sp>
        <p:nvSpPr>
          <p:cNvPr id="34" name="Rounded Rectangle 33"/>
          <p:cNvSpPr/>
          <p:nvPr/>
        </p:nvSpPr>
        <p:spPr>
          <a:xfrm>
            <a:off x="3382421" y="3232377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5" name="Freeform 34"/>
          <p:cNvSpPr/>
          <p:nvPr/>
        </p:nvSpPr>
        <p:spPr>
          <a:xfrm>
            <a:off x="3498587" y="3342735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7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user2</a:t>
            </a:r>
            <a:endParaRPr lang="en-US" sz="1900" kern="1200" dirty="0"/>
          </a:p>
        </p:txBody>
      </p:sp>
      <p:sp>
        <p:nvSpPr>
          <p:cNvPr id="36" name="Rounded Rectangle 35"/>
          <p:cNvSpPr/>
          <p:nvPr/>
        </p:nvSpPr>
        <p:spPr>
          <a:xfrm>
            <a:off x="4660245" y="3232377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7" name="Freeform 36"/>
          <p:cNvSpPr/>
          <p:nvPr/>
        </p:nvSpPr>
        <p:spPr>
          <a:xfrm>
            <a:off x="4776411" y="3342735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7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user3</a:t>
            </a:r>
            <a:endParaRPr lang="en-US" sz="1900" kern="1200" dirty="0"/>
          </a:p>
        </p:txBody>
      </p:sp>
      <p:sp>
        <p:nvSpPr>
          <p:cNvPr id="38" name="Rounded Rectangle 37"/>
          <p:cNvSpPr/>
          <p:nvPr/>
        </p:nvSpPr>
        <p:spPr>
          <a:xfrm>
            <a:off x="5938068" y="2264426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7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7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9" name="Freeform 38"/>
          <p:cNvSpPr/>
          <p:nvPr/>
        </p:nvSpPr>
        <p:spPr>
          <a:xfrm>
            <a:off x="6054234" y="2374783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err="1" smtClean="0"/>
              <a:t>usr</a:t>
            </a:r>
            <a:endParaRPr lang="en-US" sz="1900" kern="1200" dirty="0"/>
          </a:p>
        </p:txBody>
      </p:sp>
      <p:sp>
        <p:nvSpPr>
          <p:cNvPr id="40" name="Rounded Rectangle 39"/>
          <p:cNvSpPr/>
          <p:nvPr/>
        </p:nvSpPr>
        <p:spPr>
          <a:xfrm>
            <a:off x="5938068" y="3232377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1" name="Freeform 40"/>
          <p:cNvSpPr/>
          <p:nvPr/>
        </p:nvSpPr>
        <p:spPr>
          <a:xfrm>
            <a:off x="6054234" y="3342735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7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lib</a:t>
            </a:r>
            <a:endParaRPr lang="en-US" sz="1900" kern="1200" dirty="0"/>
          </a:p>
        </p:txBody>
      </p:sp>
      <p:sp>
        <p:nvSpPr>
          <p:cNvPr id="42" name="Rounded Rectangle 41"/>
          <p:cNvSpPr/>
          <p:nvPr/>
        </p:nvSpPr>
        <p:spPr>
          <a:xfrm>
            <a:off x="7215892" y="2264426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7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7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3" name="Freeform 42"/>
          <p:cNvSpPr/>
          <p:nvPr/>
        </p:nvSpPr>
        <p:spPr>
          <a:xfrm>
            <a:off x="7332058" y="2374783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bin</a:t>
            </a:r>
            <a:endParaRPr lang="en-US" sz="1900" kern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4572000" y="4362994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Relative path for </a:t>
            </a:r>
            <a:r>
              <a:rPr lang="en-US" sz="16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fileA</a:t>
            </a: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: 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./folder2/</a:t>
            </a:r>
            <a:r>
              <a:rPr lang="en-US" sz="16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fileA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16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572000" y="5020005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Absolute path for </a:t>
            </a:r>
            <a:r>
              <a:rPr lang="en-US" sz="16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fileA</a:t>
            </a: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: </a:t>
            </a:r>
          </a:p>
          <a:p>
            <a:r>
              <a:rPr lang="en-US" sz="1600" dirty="0" smtClean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/home/</a:t>
            </a:r>
            <a:r>
              <a:rPr lang="en-US" sz="1600" dirty="0" err="1" smtClean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arnstrm</a:t>
            </a:r>
            <a:r>
              <a:rPr lang="en-US" sz="1600" dirty="0" smtClean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/folder2/</a:t>
            </a:r>
            <a:r>
              <a:rPr lang="en-US" sz="1600" dirty="0" err="1" smtClean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fileA</a:t>
            </a:r>
            <a:r>
              <a:rPr lang="en-US" sz="1600" dirty="0" smtClean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1600" dirty="0">
              <a:solidFill>
                <a:srgbClr val="FFC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242631" y="3050882"/>
            <a:ext cx="420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E1126"/>
                </a:solidFill>
              </a:rPr>
              <a:t>.</a:t>
            </a:r>
            <a:endParaRPr lang="en-US" sz="2800" dirty="0">
              <a:solidFill>
                <a:srgbClr val="CE1126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205225" y="3444216"/>
            <a:ext cx="1813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E1126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Present </a:t>
            </a:r>
          </a:p>
          <a:p>
            <a:r>
              <a:rPr lang="en-US" sz="1600" dirty="0" smtClean="0">
                <a:solidFill>
                  <a:srgbClr val="CE1126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Directory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535130" y="2157353"/>
            <a:ext cx="540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E1126"/>
                </a:solidFill>
              </a:rPr>
              <a:t>..</a:t>
            </a:r>
            <a:endParaRPr lang="en-US" sz="2800" dirty="0">
              <a:solidFill>
                <a:srgbClr val="CE1126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514598" y="2498542"/>
            <a:ext cx="1813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E1126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Parent </a:t>
            </a:r>
          </a:p>
          <a:p>
            <a:r>
              <a:rPr lang="en-US" sz="1600" dirty="0" smtClean="0">
                <a:solidFill>
                  <a:srgbClr val="CE1126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Directory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732431" y="754693"/>
            <a:ext cx="2012412" cy="116955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Contains fundamental executables (i.e., binaries) generally used by all users on the system</a:t>
            </a:r>
          </a:p>
        </p:txBody>
      </p:sp>
      <p:cxnSp>
        <p:nvCxnSpPr>
          <p:cNvPr id="53" name="Straight Arrow Connector 52"/>
          <p:cNvCxnSpPr>
            <a:stCxn id="51" idx="2"/>
            <a:endCxn id="42" idx="0"/>
          </p:cNvCxnSpPr>
          <p:nvPr/>
        </p:nvCxnSpPr>
        <p:spPr bwMode="auto">
          <a:xfrm>
            <a:off x="7738637" y="1924244"/>
            <a:ext cx="1" cy="3401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4" name="TextBox 53"/>
          <p:cNvSpPr txBox="1"/>
          <p:nvPr/>
        </p:nvSpPr>
        <p:spPr>
          <a:xfrm>
            <a:off x="3537872" y="450865"/>
            <a:ext cx="2012412" cy="52322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Root Directory, whole tree starts from here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55" name="Straight Arrow Connector 54"/>
          <p:cNvCxnSpPr>
            <a:stCxn id="54" idx="2"/>
            <a:endCxn id="18" idx="0"/>
          </p:cNvCxnSpPr>
          <p:nvPr/>
        </p:nvCxnSpPr>
        <p:spPr bwMode="auto">
          <a:xfrm>
            <a:off x="4544078" y="974085"/>
            <a:ext cx="1" cy="3223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3" name="TextBox 62"/>
          <p:cNvSpPr txBox="1"/>
          <p:nvPr/>
        </p:nvSpPr>
        <p:spPr>
          <a:xfrm>
            <a:off x="2743508" y="1353692"/>
            <a:ext cx="2323315" cy="52322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All users home directories are located here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64" name="Straight Arrow Connector 63"/>
          <p:cNvCxnSpPr>
            <a:stCxn id="63" idx="2"/>
            <a:endCxn id="24" idx="0"/>
          </p:cNvCxnSpPr>
          <p:nvPr/>
        </p:nvCxnSpPr>
        <p:spPr bwMode="auto">
          <a:xfrm>
            <a:off x="3905166" y="1876912"/>
            <a:ext cx="1" cy="38751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4" name="TextBox 73"/>
          <p:cNvSpPr txBox="1"/>
          <p:nvPr/>
        </p:nvSpPr>
        <p:spPr>
          <a:xfrm>
            <a:off x="97886" y="3290327"/>
            <a:ext cx="1144745" cy="30777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My Home!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75" name="Straight Arrow Connector 74"/>
          <p:cNvCxnSpPr>
            <a:stCxn id="74" idx="3"/>
            <a:endCxn id="48" idx="0"/>
          </p:cNvCxnSpPr>
          <p:nvPr/>
        </p:nvCxnSpPr>
        <p:spPr bwMode="auto">
          <a:xfrm>
            <a:off x="1242631" y="3444216"/>
            <a:ext cx="86949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59070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E112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E112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E1126"/>
                                      </p:to>
                                    </p:animClr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E1126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E112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E1126"/>
                                      </p:to>
                                    </p:animClr>
                                    <p:animClr clrSpc="rgb" dir="cw">
                                      <p:cBhvr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E1126"/>
                                      </p:to>
                                    </p:animClr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8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9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000"/>
                            </p:stCondLst>
                            <p:childTnLst>
                              <p:par>
                                <p:cTn id="99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10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6000"/>
                            </p:stCondLst>
                            <p:childTnLst>
                              <p:par>
                                <p:cTn id="109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17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9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1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27" grpId="0" animBg="1"/>
      <p:bldP spid="27" grpId="1" animBg="1"/>
      <p:bldP spid="31" grpId="0" animBg="1"/>
      <p:bldP spid="31" grpId="1" animBg="1"/>
      <p:bldP spid="33" grpId="0" animBg="1"/>
      <p:bldP spid="33" grpId="1" animBg="1"/>
      <p:bldP spid="44" grpId="1"/>
      <p:bldP spid="45" grpId="0"/>
      <p:bldP spid="46" grpId="0"/>
      <p:bldP spid="46" grpId="1"/>
      <p:bldP spid="46" grpId="2"/>
      <p:bldP spid="48" grpId="0"/>
      <p:bldP spid="49" grpId="0"/>
      <p:bldP spid="49" grpId="1"/>
      <p:bldP spid="49" grpId="2"/>
      <p:bldP spid="50" grpId="0"/>
      <p:bldP spid="51" grpId="0" animBg="1"/>
      <p:bldP spid="51" grpId="1" animBg="1"/>
      <p:bldP spid="54" grpId="0" animBg="1"/>
      <p:bldP spid="54" grpId="1" animBg="1"/>
      <p:bldP spid="63" grpId="0" animBg="1"/>
      <p:bldP spid="63" grpId="1" animBg="1"/>
      <p:bldP spid="74" grpId="0" animBg="1"/>
      <p:bldP spid="74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</a:t>
            </a:r>
            <a:r>
              <a:rPr lang="en-US" dirty="0" err="1" smtClean="0"/>
              <a:t>wd</a:t>
            </a:r>
            <a:endParaRPr lang="en-US" dirty="0" smtClean="0"/>
          </a:p>
          <a:p>
            <a:r>
              <a:rPr lang="en-US" dirty="0" smtClean="0"/>
              <a:t>cd </a:t>
            </a:r>
            <a:r>
              <a:rPr lang="en-US" dirty="0" err="1"/>
              <a:t>Basic_UNIX</a:t>
            </a:r>
            <a:r>
              <a:rPr lang="en-US" dirty="0" smtClean="0"/>
              <a:t>/</a:t>
            </a:r>
          </a:p>
          <a:p>
            <a:r>
              <a:rPr lang="en-US" dirty="0" err="1" smtClean="0"/>
              <a:t>pwd</a:t>
            </a:r>
            <a:endParaRPr lang="en-US" dirty="0" smtClean="0"/>
          </a:p>
          <a:p>
            <a:r>
              <a:rPr lang="en-US" dirty="0" smtClean="0"/>
              <a:t>cd </a:t>
            </a:r>
            <a:r>
              <a:rPr lang="en-US" dirty="0"/>
              <a:t>WORKSHOP_FILES/</a:t>
            </a:r>
            <a:endParaRPr lang="en-US" dirty="0" smtClean="0"/>
          </a:p>
          <a:p>
            <a:r>
              <a:rPr lang="en-US" dirty="0" err="1"/>
              <a:t>p</a:t>
            </a:r>
            <a:r>
              <a:rPr lang="en-US" dirty="0" err="1" smtClean="0"/>
              <a:t>wd</a:t>
            </a:r>
            <a:endParaRPr lang="en-US" dirty="0" smtClean="0"/>
          </a:p>
          <a:p>
            <a:r>
              <a:rPr lang="en-US" dirty="0" err="1"/>
              <a:t>l</a:t>
            </a:r>
            <a:r>
              <a:rPr lang="en-US" dirty="0" err="1" smtClean="0"/>
              <a:t>s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/Users</a:t>
            </a:r>
            <a:r>
              <a:rPr lang="en-US" dirty="0" smtClean="0"/>
              <a:t>/</a:t>
            </a:r>
            <a:r>
              <a:rPr lang="en-US" dirty="0" err="1" smtClean="0"/>
              <a:t>netid</a:t>
            </a:r>
            <a:r>
              <a:rPr lang="en-US" dirty="0" smtClean="0"/>
              <a:t>/</a:t>
            </a:r>
            <a:r>
              <a:rPr lang="en-US" dirty="0" err="1"/>
              <a:t>Basic_UNIX</a:t>
            </a:r>
            <a:r>
              <a:rPr lang="en-US" dirty="0"/>
              <a:t>/WORKSHOP_FILES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784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and Moving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</a:t>
            </a:r>
            <a:r>
              <a:rPr lang="en-US" dirty="0" err="1" smtClean="0"/>
              <a:t>kdir</a:t>
            </a:r>
            <a:r>
              <a:rPr lang="en-US" dirty="0" smtClean="0"/>
              <a:t> </a:t>
            </a:r>
            <a:r>
              <a:rPr lang="en-US" dirty="0" err="1" smtClean="0"/>
              <a:t>playarea</a:t>
            </a:r>
            <a:endParaRPr lang="en-US" dirty="0" smtClean="0"/>
          </a:p>
          <a:p>
            <a:r>
              <a:rPr lang="en-US" dirty="0" err="1" smtClean="0"/>
              <a:t>ls</a:t>
            </a:r>
            <a:r>
              <a:rPr lang="en-US" dirty="0" smtClean="0"/>
              <a:t> </a:t>
            </a:r>
          </a:p>
          <a:p>
            <a:r>
              <a:rPr lang="en-US" dirty="0"/>
              <a:t>c</a:t>
            </a:r>
            <a:r>
              <a:rPr lang="en-US" dirty="0" smtClean="0"/>
              <a:t>d </a:t>
            </a:r>
            <a:r>
              <a:rPr lang="en-US" dirty="0" err="1" smtClean="0"/>
              <a:t>playarea</a:t>
            </a:r>
            <a:endParaRPr lang="en-US" dirty="0" smtClean="0"/>
          </a:p>
          <a:p>
            <a:r>
              <a:rPr lang="en-US" dirty="0"/>
              <a:t>t</a:t>
            </a:r>
            <a:r>
              <a:rPr lang="en-US" dirty="0" smtClean="0"/>
              <a:t>ouch </a:t>
            </a:r>
            <a:r>
              <a:rPr lang="en-US" dirty="0" err="1" smtClean="0"/>
              <a:t>myfile</a:t>
            </a:r>
            <a:endParaRPr lang="en-US" dirty="0" smtClean="0"/>
          </a:p>
          <a:p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 err="1" smtClean="0"/>
              <a:t>mydirectory</a:t>
            </a:r>
            <a:endParaRPr lang="en-US" dirty="0" smtClean="0"/>
          </a:p>
          <a:p>
            <a:r>
              <a:rPr lang="en-US" dirty="0" smtClean="0"/>
              <a:t>mv </a:t>
            </a:r>
            <a:r>
              <a:rPr lang="en-US" dirty="0" err="1" smtClean="0"/>
              <a:t>myfile</a:t>
            </a:r>
            <a:r>
              <a:rPr lang="en-US" dirty="0" smtClean="0"/>
              <a:t> </a:t>
            </a:r>
            <a:r>
              <a:rPr lang="en-US" dirty="0" err="1" smtClean="0"/>
              <a:t>mydirectory</a:t>
            </a:r>
            <a:endParaRPr lang="en-US" dirty="0"/>
          </a:p>
          <a:p>
            <a:r>
              <a:rPr lang="en-US" dirty="0" err="1" smtClean="0"/>
              <a:t>ls</a:t>
            </a:r>
            <a:r>
              <a:rPr lang="en-US" dirty="0" smtClean="0"/>
              <a:t> </a:t>
            </a:r>
          </a:p>
          <a:p>
            <a:r>
              <a:rPr lang="en-US" dirty="0" err="1"/>
              <a:t>l</a:t>
            </a:r>
            <a:r>
              <a:rPr lang="en-US" dirty="0" err="1" smtClean="0"/>
              <a:t>s</a:t>
            </a:r>
            <a:r>
              <a:rPr lang="en-US" dirty="0" smtClean="0"/>
              <a:t> </a:t>
            </a:r>
            <a:r>
              <a:rPr lang="en-US" dirty="0" err="1" smtClean="0"/>
              <a:t>mydirectory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642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Now, you try!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ouch a b c d e</a:t>
            </a:r>
          </a:p>
          <a:p>
            <a:r>
              <a:rPr lang="en-US" dirty="0"/>
              <a:t>t</a:t>
            </a:r>
            <a:r>
              <a:rPr lang="en-US" dirty="0" smtClean="0"/>
              <a:t>ouch 1 2 3 4 5</a:t>
            </a:r>
          </a:p>
          <a:p>
            <a:endParaRPr lang="en-US" dirty="0"/>
          </a:p>
          <a:p>
            <a:r>
              <a:rPr lang="en-US" dirty="0" smtClean="0"/>
              <a:t>Your goal is to </a:t>
            </a:r>
            <a:r>
              <a:rPr lang="en-US" dirty="0" err="1" smtClean="0"/>
              <a:t>mkdir</a:t>
            </a:r>
            <a:r>
              <a:rPr lang="en-US" dirty="0"/>
              <a:t> </a:t>
            </a:r>
            <a:r>
              <a:rPr lang="en-US" dirty="0" smtClean="0"/>
              <a:t>two directories: numbers and letters, respectively. Then, mv these new files a-e and 1-5 into them.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355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Renaming files – The other kind of mv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ouch </a:t>
            </a:r>
            <a:r>
              <a:rPr lang="en-US" dirty="0" err="1" smtClean="0"/>
              <a:t>Zylophone</a:t>
            </a:r>
            <a:endParaRPr lang="en-US" dirty="0" smtClean="0"/>
          </a:p>
          <a:p>
            <a:r>
              <a:rPr lang="en-US" dirty="0"/>
              <a:t>m</a:t>
            </a:r>
            <a:r>
              <a:rPr lang="en-US" dirty="0" smtClean="0"/>
              <a:t>v </a:t>
            </a:r>
            <a:r>
              <a:rPr lang="en-US" dirty="0" err="1" smtClean="0"/>
              <a:t>Zylophone</a:t>
            </a:r>
            <a:r>
              <a:rPr lang="en-US" dirty="0" smtClean="0"/>
              <a:t> Xylophone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023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Everyone make sure you are in this folder</a:t>
            </a:r>
          </a:p>
          <a:p>
            <a:r>
              <a:rPr lang="en-US" dirty="0"/>
              <a:t>/Users</a:t>
            </a:r>
            <a:r>
              <a:rPr lang="en-US" dirty="0" smtClean="0"/>
              <a:t>/</a:t>
            </a:r>
            <a:r>
              <a:rPr lang="en-US" dirty="0" err="1" smtClean="0"/>
              <a:t>netid</a:t>
            </a:r>
            <a:r>
              <a:rPr lang="en-US" dirty="0" smtClean="0"/>
              <a:t>/</a:t>
            </a:r>
            <a:r>
              <a:rPr lang="en-US" dirty="0" err="1"/>
              <a:t>Basic_UNIX</a:t>
            </a:r>
            <a:r>
              <a:rPr lang="en-US" dirty="0"/>
              <a:t>/WORKSHOP_FILES/</a:t>
            </a:r>
            <a:r>
              <a:rPr lang="en-US" dirty="0" err="1"/>
              <a:t>playarea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touch </a:t>
            </a:r>
            <a:r>
              <a:rPr lang="en-US" dirty="0" err="1" smtClean="0"/>
              <a:t>fav.txt</a:t>
            </a:r>
            <a:endParaRPr lang="en-US" dirty="0" smtClean="0"/>
          </a:p>
          <a:p>
            <a:r>
              <a:rPr lang="en-US" dirty="0" err="1"/>
              <a:t>n</a:t>
            </a:r>
            <a:r>
              <a:rPr lang="en-US" dirty="0" err="1" smtClean="0"/>
              <a:t>ano</a:t>
            </a:r>
            <a:r>
              <a:rPr lang="en-US" dirty="0" smtClean="0"/>
              <a:t> </a:t>
            </a:r>
            <a:r>
              <a:rPr lang="en-US" dirty="0" err="1" smtClean="0"/>
              <a:t>fav.txt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Write your 3 favorite things in </a:t>
            </a:r>
            <a:r>
              <a:rPr lang="en-US" dirty="0" err="1" smtClean="0"/>
              <a:t>nano</a:t>
            </a:r>
            <a:r>
              <a:rPr lang="en-US" dirty="0" smtClean="0"/>
              <a:t> then press control and hit x, hit y, hit enter to exit out of </a:t>
            </a:r>
            <a:r>
              <a:rPr lang="en-US" dirty="0" err="1" smtClean="0"/>
              <a:t>nano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9831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7772400" cy="838200"/>
          </a:xfrm>
        </p:spPr>
        <p:txBody>
          <a:bodyPr/>
          <a:lstStyle/>
          <a:p>
            <a:r>
              <a:rPr lang="en-US" dirty="0" smtClean="0"/>
              <a:t>Reading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8778875" cy="4648200"/>
          </a:xfrm>
        </p:spPr>
        <p:txBody>
          <a:bodyPr/>
          <a:lstStyle/>
          <a:p>
            <a:r>
              <a:rPr lang="en-US" dirty="0" smtClean="0"/>
              <a:t>more </a:t>
            </a:r>
            <a:r>
              <a:rPr lang="en-US" dirty="0" err="1" smtClean="0"/>
              <a:t>fav.txt</a:t>
            </a:r>
            <a:r>
              <a:rPr lang="en-US" dirty="0" smtClean="0"/>
              <a:t> </a:t>
            </a:r>
          </a:p>
          <a:p>
            <a:r>
              <a:rPr lang="en-US" dirty="0"/>
              <a:t>l</a:t>
            </a:r>
            <a:r>
              <a:rPr lang="en-US" dirty="0" smtClean="0"/>
              <a:t>ess </a:t>
            </a:r>
            <a:r>
              <a:rPr lang="en-US" dirty="0" err="1" smtClean="0"/>
              <a:t>fav.txt</a:t>
            </a:r>
            <a:r>
              <a:rPr lang="en-US" dirty="0" smtClean="0"/>
              <a:t>       (q to quit)</a:t>
            </a:r>
          </a:p>
          <a:p>
            <a:r>
              <a:rPr lang="en-US" dirty="0"/>
              <a:t>c</a:t>
            </a:r>
            <a:r>
              <a:rPr lang="en-US" dirty="0" smtClean="0"/>
              <a:t>at </a:t>
            </a:r>
            <a:r>
              <a:rPr lang="en-US" dirty="0" err="1" smtClean="0"/>
              <a:t>fav.txt</a:t>
            </a:r>
            <a:endParaRPr lang="en-US" dirty="0" smtClean="0"/>
          </a:p>
          <a:p>
            <a:r>
              <a:rPr lang="en-US" dirty="0" smtClean="0"/>
              <a:t>head </a:t>
            </a:r>
            <a:r>
              <a:rPr lang="en-US" dirty="0" err="1" smtClean="0"/>
              <a:t>fav.txt</a:t>
            </a:r>
            <a:endParaRPr lang="en-US" dirty="0" smtClean="0"/>
          </a:p>
          <a:p>
            <a:r>
              <a:rPr lang="en-US" dirty="0"/>
              <a:t>t</a:t>
            </a:r>
            <a:r>
              <a:rPr lang="en-US" dirty="0" smtClean="0"/>
              <a:t>ail </a:t>
            </a:r>
            <a:r>
              <a:rPr lang="en-US" dirty="0" err="1" smtClean="0"/>
              <a:t>fav.txt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Let’s find a more interesting example </a:t>
            </a:r>
          </a:p>
          <a:p>
            <a:r>
              <a:rPr lang="en-US" dirty="0" smtClean="0"/>
              <a:t>Change into this directory </a:t>
            </a:r>
          </a:p>
          <a:p>
            <a:r>
              <a:rPr lang="en-US" dirty="0" smtClean="0"/>
              <a:t>hint (type </a:t>
            </a:r>
            <a:r>
              <a:rPr lang="en-US" dirty="0" err="1" smtClean="0"/>
              <a:t>pwd</a:t>
            </a:r>
            <a:r>
              <a:rPr lang="en-US" dirty="0" smtClean="0"/>
              <a:t> and see where you are first)</a:t>
            </a:r>
          </a:p>
          <a:p>
            <a:r>
              <a:rPr lang="en-US" dirty="0"/>
              <a:t>/Users/</a:t>
            </a:r>
            <a:r>
              <a:rPr lang="en-US" dirty="0" err="1"/>
              <a:t>netid</a:t>
            </a:r>
            <a:r>
              <a:rPr lang="en-US" dirty="0"/>
              <a:t>/</a:t>
            </a:r>
            <a:r>
              <a:rPr lang="en-US" dirty="0" err="1"/>
              <a:t>Basic_UNIX</a:t>
            </a:r>
            <a:r>
              <a:rPr lang="en-US" dirty="0"/>
              <a:t>/WORKSHOP_FILES</a:t>
            </a:r>
          </a:p>
        </p:txBody>
      </p:sp>
    </p:spTree>
    <p:extLst>
      <p:ext uri="{BB962C8B-B14F-4D97-AF65-F5344CB8AC3E}">
        <p14:creationId xmlns:p14="http://schemas.microsoft.com/office/powerpoint/2010/main" val="2865943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look at </a:t>
            </a:r>
            <a:r>
              <a:rPr lang="en-US" dirty="0" err="1"/>
              <a:t>AT_cDNA.fa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head </a:t>
            </a:r>
            <a:r>
              <a:rPr lang="en-US" dirty="0" err="1" smtClean="0"/>
              <a:t>AT_cDNA.fa</a:t>
            </a:r>
            <a:r>
              <a:rPr lang="en-US" dirty="0" smtClean="0"/>
              <a:t>   			</a:t>
            </a:r>
            <a:r>
              <a:rPr lang="en-US" dirty="0"/>
              <a:t>first 10 lines of a </a:t>
            </a:r>
            <a:r>
              <a:rPr lang="en-US" dirty="0" smtClean="0"/>
              <a:t>file</a:t>
            </a:r>
            <a:endParaRPr lang="en-US" dirty="0"/>
          </a:p>
          <a:p>
            <a:r>
              <a:rPr lang="en-US" dirty="0"/>
              <a:t>less </a:t>
            </a:r>
            <a:r>
              <a:rPr lang="en-US" dirty="0" err="1"/>
              <a:t>AT_cDNA.fa</a:t>
            </a:r>
            <a:r>
              <a:rPr lang="en-US" dirty="0"/>
              <a:t>       (q to quit</a:t>
            </a:r>
            <a:r>
              <a:rPr lang="en-US" dirty="0" smtClean="0"/>
              <a:t>)	step through/back</a:t>
            </a:r>
            <a:endParaRPr lang="en-US" dirty="0"/>
          </a:p>
          <a:p>
            <a:r>
              <a:rPr lang="en-US" dirty="0"/>
              <a:t>cat </a:t>
            </a:r>
            <a:r>
              <a:rPr lang="en-US" dirty="0" err="1" smtClean="0"/>
              <a:t>AT_cDNA.fa</a:t>
            </a:r>
            <a:r>
              <a:rPr lang="en-US" dirty="0" smtClean="0"/>
              <a:t>				All lines of the file</a:t>
            </a:r>
            <a:endParaRPr lang="en-US" dirty="0"/>
          </a:p>
          <a:p>
            <a:r>
              <a:rPr lang="en-US" dirty="0" smtClean="0"/>
              <a:t>more </a:t>
            </a:r>
            <a:r>
              <a:rPr lang="en-US" dirty="0" err="1" smtClean="0"/>
              <a:t>AT_cDNA.fa</a:t>
            </a:r>
            <a:r>
              <a:rPr lang="en-US" dirty="0" smtClean="0"/>
              <a:t>			step through</a:t>
            </a:r>
          </a:p>
          <a:p>
            <a:r>
              <a:rPr lang="en-US" dirty="0" smtClean="0"/>
              <a:t>tail </a:t>
            </a:r>
            <a:r>
              <a:rPr lang="en-US" dirty="0" err="1" smtClean="0"/>
              <a:t>AT_cDNA.fa</a:t>
            </a:r>
            <a:r>
              <a:rPr lang="en-US" dirty="0" smtClean="0"/>
              <a:t>				last 10 </a:t>
            </a:r>
            <a:r>
              <a:rPr lang="en-US" dirty="0"/>
              <a:t>lines of a file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939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725" y="76200"/>
            <a:ext cx="7772400" cy="609600"/>
          </a:xfrm>
        </p:spPr>
        <p:txBody>
          <a:bodyPr/>
          <a:lstStyle/>
          <a:p>
            <a:r>
              <a:rPr lang="en-US" dirty="0" smtClean="0"/>
              <a:t>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5" y="762000"/>
            <a:ext cx="8778875" cy="4648200"/>
          </a:xfrm>
        </p:spPr>
        <p:txBody>
          <a:bodyPr/>
          <a:lstStyle/>
          <a:p>
            <a:r>
              <a:rPr lang="en-US" sz="2200" dirty="0" smtClean="0"/>
              <a:t>What if you want more than the first 10 lines of a file?</a:t>
            </a:r>
          </a:p>
          <a:p>
            <a:r>
              <a:rPr lang="en-US" sz="2200" dirty="0"/>
              <a:t>head </a:t>
            </a:r>
            <a:r>
              <a:rPr lang="en-US" sz="2200" dirty="0" err="1"/>
              <a:t>AT_cDNA.fa</a:t>
            </a:r>
            <a:r>
              <a:rPr lang="en-US" sz="2200" dirty="0"/>
              <a:t> </a:t>
            </a:r>
            <a:endParaRPr lang="en-US" sz="2200" dirty="0" smtClean="0"/>
          </a:p>
          <a:p>
            <a:r>
              <a:rPr lang="en-US" sz="2200" dirty="0" smtClean="0"/>
              <a:t>First 20 lines?</a:t>
            </a:r>
          </a:p>
          <a:p>
            <a:r>
              <a:rPr lang="en-US" sz="2200" dirty="0"/>
              <a:t>h</a:t>
            </a:r>
            <a:r>
              <a:rPr lang="en-US" sz="2200" dirty="0" smtClean="0"/>
              <a:t>ead –n 20 </a:t>
            </a:r>
            <a:r>
              <a:rPr lang="en-US" sz="2200" dirty="0"/>
              <a:t>head </a:t>
            </a:r>
            <a:r>
              <a:rPr lang="en-US" sz="2200" dirty="0" err="1"/>
              <a:t>AT_cDNA.fa</a:t>
            </a:r>
            <a:r>
              <a:rPr lang="en-US" sz="2200" dirty="0"/>
              <a:t> </a:t>
            </a:r>
            <a:endParaRPr lang="en-US" sz="2200" dirty="0" smtClean="0"/>
          </a:p>
          <a:p>
            <a:r>
              <a:rPr lang="en-US" sz="2200" dirty="0" smtClean="0"/>
              <a:t>Command, parameter, value, file</a:t>
            </a:r>
          </a:p>
          <a:p>
            <a:r>
              <a:rPr lang="en-US" sz="2200" dirty="0" smtClean="0"/>
              <a:t>Command = head</a:t>
            </a:r>
          </a:p>
          <a:p>
            <a:r>
              <a:rPr lang="en-US" sz="2200" dirty="0" smtClean="0"/>
              <a:t>Parameter to be change = -n</a:t>
            </a:r>
          </a:p>
          <a:p>
            <a:r>
              <a:rPr lang="en-US" sz="2200" dirty="0" smtClean="0"/>
              <a:t>Value = 20</a:t>
            </a:r>
          </a:p>
          <a:p>
            <a:r>
              <a:rPr lang="en-US" sz="2200" dirty="0" smtClean="0"/>
              <a:t>File = </a:t>
            </a:r>
            <a:r>
              <a:rPr lang="en-US" sz="2200" dirty="0" err="1"/>
              <a:t>AT_cDNA.fa</a:t>
            </a:r>
            <a:endParaRPr lang="en-US" sz="2200" dirty="0" smtClean="0"/>
          </a:p>
          <a:p>
            <a:pPr marL="0" indent="0">
              <a:buNone/>
            </a:pPr>
            <a:r>
              <a:rPr lang="en-US" sz="2200" dirty="0" smtClean="0"/>
              <a:t>Command! Parameter!  Value!  File!</a:t>
            </a:r>
          </a:p>
          <a:p>
            <a:pPr marL="0" indent="0">
              <a:buNone/>
            </a:pPr>
            <a:r>
              <a:rPr lang="en-US" sz="2200" dirty="0" smtClean="0"/>
              <a:t>DON’T FORGET THE SPACES!!!!!!!!</a:t>
            </a:r>
          </a:p>
          <a:p>
            <a:pPr marL="0" indent="0">
              <a:buNone/>
            </a:pPr>
            <a:r>
              <a:rPr lang="en-US" sz="2200" dirty="0" smtClean="0"/>
              <a:t>Command SPACE parameter SPACE value SPACE file</a:t>
            </a:r>
            <a:endParaRPr lang="en-US" sz="2200" dirty="0"/>
          </a:p>
          <a:p>
            <a:pPr marL="0" indent="0">
              <a:buNone/>
            </a:pPr>
            <a:endParaRPr lang="en-US" sz="2200" dirty="0" smtClean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786366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GIF Team</a:t>
            </a:r>
            <a:endParaRPr lang="en-US" dirty="0"/>
          </a:p>
        </p:txBody>
      </p:sp>
      <p:pic>
        <p:nvPicPr>
          <p:cNvPr id="8" name="Picture 7" descr="aru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20" y="2129135"/>
            <a:ext cx="1714500" cy="2286000"/>
          </a:xfrm>
          <a:prstGeom prst="rect">
            <a:avLst/>
          </a:prstGeom>
        </p:spPr>
      </p:pic>
      <p:pic>
        <p:nvPicPr>
          <p:cNvPr id="9" name="Picture 8" descr="usha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362" y="2129135"/>
            <a:ext cx="1984075" cy="2286000"/>
          </a:xfrm>
          <a:prstGeom prst="rect">
            <a:avLst/>
          </a:prstGeom>
        </p:spPr>
      </p:pic>
      <p:pic>
        <p:nvPicPr>
          <p:cNvPr id="10" name="Picture 9" descr="margi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4"/>
          <a:stretch/>
        </p:blipFill>
        <p:spPr>
          <a:xfrm>
            <a:off x="6286579" y="2135746"/>
            <a:ext cx="1765300" cy="227938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8200" y="4415135"/>
            <a:ext cx="2273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Segoe UI Light" panose="020B0502040204020203" pitchFamily="34" charset="0"/>
              </a:rPr>
              <a:t>Arun</a:t>
            </a:r>
            <a:r>
              <a:rPr lang="en-US" dirty="0" smtClean="0">
                <a:latin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</a:rPr>
              <a:t>Seetharam</a:t>
            </a:r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57353" y="4419600"/>
            <a:ext cx="2549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Segoe UI Light" panose="020B0502040204020203" pitchFamily="34" charset="0"/>
              </a:rPr>
              <a:t>Usha</a:t>
            </a:r>
            <a:r>
              <a:rPr lang="en-US" dirty="0" smtClean="0">
                <a:latin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</a:rPr>
              <a:t>Muppirala</a:t>
            </a:r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84344" y="4415135"/>
            <a:ext cx="1969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egoe UI Light" panose="020B0502040204020203" pitchFamily="34" charset="0"/>
              </a:rPr>
              <a:t>Margie Carter</a:t>
            </a:r>
            <a:endParaRPr lang="en-US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991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pages for commands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an is a command</a:t>
            </a:r>
          </a:p>
          <a:p>
            <a:r>
              <a:rPr lang="en-US" dirty="0" smtClean="0"/>
              <a:t>man head</a:t>
            </a:r>
          </a:p>
          <a:p>
            <a:r>
              <a:rPr lang="en-US" dirty="0" smtClean="0"/>
              <a:t>Space bar lets you go farther into the manual</a:t>
            </a:r>
          </a:p>
          <a:p>
            <a:r>
              <a:rPr lang="en-US" dirty="0" smtClean="0"/>
              <a:t>q quits </a:t>
            </a:r>
          </a:p>
          <a:p>
            <a:endParaRPr lang="en-US" dirty="0"/>
          </a:p>
          <a:p>
            <a:r>
              <a:rPr lang="en-US" dirty="0"/>
              <a:t> head [-n </a:t>
            </a:r>
            <a:r>
              <a:rPr lang="en-US" u="sng" dirty="0"/>
              <a:t>count | -c bytes] [file ...]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7808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pages for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an </a:t>
            </a:r>
            <a:r>
              <a:rPr lang="en-US" dirty="0" err="1" smtClean="0"/>
              <a:t>ls</a:t>
            </a:r>
            <a:endParaRPr lang="en-US" dirty="0" smtClean="0"/>
          </a:p>
          <a:p>
            <a:r>
              <a:rPr lang="en-US" dirty="0" err="1" smtClean="0"/>
              <a:t>ls</a:t>
            </a:r>
            <a:endParaRPr lang="en-US" dirty="0" smtClean="0"/>
          </a:p>
          <a:p>
            <a:r>
              <a:rPr lang="en-US" dirty="0" err="1"/>
              <a:t>l</a:t>
            </a:r>
            <a:r>
              <a:rPr lang="en-US" dirty="0" err="1" smtClean="0"/>
              <a:t>s</a:t>
            </a:r>
            <a:r>
              <a:rPr lang="en-US" dirty="0" smtClean="0"/>
              <a:t> -l</a:t>
            </a:r>
          </a:p>
          <a:p>
            <a:r>
              <a:rPr lang="en-US" dirty="0" err="1"/>
              <a:t>l</a:t>
            </a:r>
            <a:r>
              <a:rPr lang="en-US" dirty="0" err="1" smtClean="0"/>
              <a:t>s</a:t>
            </a:r>
            <a:r>
              <a:rPr lang="en-US" dirty="0" smtClean="0"/>
              <a:t> -a</a:t>
            </a:r>
          </a:p>
          <a:p>
            <a:r>
              <a:rPr lang="en-US" dirty="0" err="1"/>
              <a:t>l</a:t>
            </a:r>
            <a:r>
              <a:rPr lang="en-US" dirty="0" err="1" smtClean="0"/>
              <a:t>s</a:t>
            </a:r>
            <a:r>
              <a:rPr lang="en-US" dirty="0" smtClean="0"/>
              <a:t> -la</a:t>
            </a:r>
          </a:p>
          <a:p>
            <a:r>
              <a:rPr lang="en-US" dirty="0" err="1"/>
              <a:t>l</a:t>
            </a:r>
            <a:r>
              <a:rPr lang="en-US" dirty="0" err="1" smtClean="0"/>
              <a:t>s</a:t>
            </a:r>
            <a:r>
              <a:rPr lang="en-US" dirty="0" smtClean="0"/>
              <a:t> –</a:t>
            </a:r>
            <a:r>
              <a:rPr lang="en-US" dirty="0" err="1" smtClean="0"/>
              <a:t>lha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Did anyone find a hidden file?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5851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Removing files and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Delete the directory named </a:t>
            </a:r>
            <a:r>
              <a:rPr lang="en-US" dirty="0" err="1"/>
              <a:t>delete_me</a:t>
            </a:r>
            <a:r>
              <a:rPr lang="en-US" b="1" dirty="0"/>
              <a:t> inside the </a:t>
            </a:r>
            <a:r>
              <a:rPr lang="en-US" dirty="0"/>
              <a:t>tutorials</a:t>
            </a:r>
            <a:r>
              <a:rPr lang="en-US" b="1" dirty="0"/>
              <a:t> directory (to do this you may first want to delete the </a:t>
            </a:r>
            <a:r>
              <a:rPr lang="en-US" dirty="0" err="1"/>
              <a:t>sample.txt</a:t>
            </a:r>
            <a:r>
              <a:rPr lang="en-US" b="1" dirty="0"/>
              <a:t> file inside this directory).</a:t>
            </a:r>
            <a:endParaRPr lang="en-US" dirty="0"/>
          </a:p>
          <a:p>
            <a:r>
              <a:rPr lang="en-US" dirty="0" err="1"/>
              <a:t>r</a:t>
            </a:r>
            <a:r>
              <a:rPr lang="en-US" dirty="0" err="1" smtClean="0"/>
              <a:t>mdir</a:t>
            </a:r>
            <a:r>
              <a:rPr lang="en-US" dirty="0" smtClean="0"/>
              <a:t> </a:t>
            </a:r>
            <a:r>
              <a:rPr lang="en-US" dirty="0" err="1" smtClean="0"/>
              <a:t>delete_me</a:t>
            </a:r>
            <a:endParaRPr lang="en-US" dirty="0" smtClean="0"/>
          </a:p>
          <a:p>
            <a:r>
              <a:rPr lang="en-US" dirty="0" smtClean="0"/>
              <a:t>cd </a:t>
            </a:r>
            <a:r>
              <a:rPr lang="en-US" dirty="0" err="1"/>
              <a:t>delete_me</a:t>
            </a:r>
            <a:endParaRPr lang="en-US" dirty="0"/>
          </a:p>
          <a:p>
            <a:r>
              <a:rPr lang="en-US" dirty="0" err="1"/>
              <a:t>rm</a:t>
            </a:r>
            <a:r>
              <a:rPr lang="en-US" dirty="0"/>
              <a:t> </a:t>
            </a:r>
            <a:r>
              <a:rPr lang="en-US" dirty="0" err="1"/>
              <a:t>sample.txt</a:t>
            </a:r>
            <a:endParaRPr lang="en-US" dirty="0"/>
          </a:p>
          <a:p>
            <a:r>
              <a:rPr lang="en-US" dirty="0"/>
              <a:t>cd ..</a:t>
            </a:r>
          </a:p>
          <a:p>
            <a:r>
              <a:rPr lang="en-US" dirty="0" err="1"/>
              <a:t>rmdir</a:t>
            </a:r>
            <a:r>
              <a:rPr lang="en-US" dirty="0"/>
              <a:t> </a:t>
            </a:r>
            <a:r>
              <a:rPr lang="en-US" dirty="0" err="1"/>
              <a:t>delete_me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9666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Forcibly removing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</a:t>
            </a:r>
            <a:r>
              <a:rPr lang="en-US" dirty="0" err="1" smtClean="0"/>
              <a:t>m</a:t>
            </a:r>
            <a:r>
              <a:rPr lang="en-US" dirty="0" smtClean="0"/>
              <a:t> delete_me_2</a:t>
            </a:r>
          </a:p>
          <a:p>
            <a:r>
              <a:rPr lang="en-US" dirty="0" err="1"/>
              <a:t>rm</a:t>
            </a:r>
            <a:r>
              <a:rPr lang="en-US" dirty="0"/>
              <a:t> –</a:t>
            </a:r>
            <a:r>
              <a:rPr lang="en-US" dirty="0" err="1"/>
              <a:t>rf</a:t>
            </a:r>
            <a:r>
              <a:rPr lang="en-US" dirty="0"/>
              <a:t> </a:t>
            </a:r>
            <a:r>
              <a:rPr lang="en-US" dirty="0" smtClean="0"/>
              <a:t>delete_me_2</a:t>
            </a:r>
          </a:p>
          <a:p>
            <a:endParaRPr lang="en-US" dirty="0"/>
          </a:p>
          <a:p>
            <a:r>
              <a:rPr lang="en-US" dirty="0" smtClean="0"/>
              <a:t>Use man command to look up what the -r and -f do.</a:t>
            </a:r>
          </a:p>
          <a:p>
            <a:endParaRPr lang="en-US" dirty="0"/>
          </a:p>
          <a:p>
            <a:r>
              <a:rPr lang="en-US" dirty="0" smtClean="0"/>
              <a:t>man </a:t>
            </a:r>
            <a:r>
              <a:rPr lang="en-US" dirty="0" err="1" smtClean="0"/>
              <a:t>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533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 files and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r>
              <a:rPr lang="en-US" dirty="0" smtClean="0"/>
              <a:t>	</a:t>
            </a:r>
          </a:p>
          <a:p>
            <a:r>
              <a:rPr lang="en-US" dirty="0" err="1"/>
              <a:t>p</a:t>
            </a:r>
            <a:r>
              <a:rPr lang="en-US" dirty="0" err="1" smtClean="0"/>
              <a:t>wd</a:t>
            </a:r>
            <a:endParaRPr lang="en-US" dirty="0" smtClean="0"/>
          </a:p>
          <a:p>
            <a:r>
              <a:rPr lang="en-US" dirty="0"/>
              <a:t>c</a:t>
            </a:r>
            <a:r>
              <a:rPr lang="en-US" dirty="0" smtClean="0"/>
              <a:t>d ..</a:t>
            </a:r>
          </a:p>
          <a:p>
            <a:r>
              <a:rPr lang="en-US" dirty="0" err="1"/>
              <a:t>p</a:t>
            </a:r>
            <a:r>
              <a:rPr lang="en-US" dirty="0" err="1" smtClean="0"/>
              <a:t>wd</a:t>
            </a:r>
            <a:r>
              <a:rPr lang="en-US" dirty="0" smtClean="0"/>
              <a:t> 			</a:t>
            </a:r>
            <a:r>
              <a:rPr lang="en-US" dirty="0"/>
              <a:t>/Users</a:t>
            </a:r>
            <a:r>
              <a:rPr lang="en-US" dirty="0" smtClean="0"/>
              <a:t>/</a:t>
            </a:r>
            <a:r>
              <a:rPr lang="en-US" dirty="0" err="1" smtClean="0"/>
              <a:t>netid</a:t>
            </a:r>
            <a:r>
              <a:rPr lang="en-US" dirty="0" smtClean="0"/>
              <a:t>/</a:t>
            </a:r>
            <a:r>
              <a:rPr lang="en-US" dirty="0" err="1"/>
              <a:t>Basic_UNIX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cp</a:t>
            </a:r>
            <a:r>
              <a:rPr lang="en-US" dirty="0" smtClean="0"/>
              <a:t> -r WORKSHOP_FILES BACKUP_WORKSHOP</a:t>
            </a:r>
          </a:p>
          <a:p>
            <a:r>
              <a:rPr lang="en-US" dirty="0" err="1"/>
              <a:t>cp</a:t>
            </a:r>
            <a:r>
              <a:rPr lang="en-US" dirty="0"/>
              <a:t> -r WORKSHOP_FILES </a:t>
            </a:r>
            <a:r>
              <a:rPr lang="en-US" dirty="0" smtClean="0"/>
              <a:t>BACKUP_WORKSHOP2</a:t>
            </a:r>
          </a:p>
          <a:p>
            <a:r>
              <a:rPr lang="en-US" dirty="0" err="1"/>
              <a:t>cp</a:t>
            </a:r>
            <a:r>
              <a:rPr lang="en-US" dirty="0"/>
              <a:t> -r WORKSHOP_FILES </a:t>
            </a:r>
            <a:r>
              <a:rPr lang="en-US" dirty="0" smtClean="0"/>
              <a:t>BACKUP_WORKSHOP3</a:t>
            </a:r>
          </a:p>
          <a:p>
            <a:r>
              <a:rPr lang="en-US" dirty="0" err="1" smtClean="0"/>
              <a:t>ls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081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enough space?  Zip it!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z</a:t>
            </a:r>
            <a:r>
              <a:rPr lang="en-US" sz="2400" dirty="0" smtClean="0"/>
              <a:t>ip </a:t>
            </a:r>
            <a:r>
              <a:rPr lang="en-US" sz="2400" dirty="0" err="1" smtClean="0"/>
              <a:t>producedZipFileName</a:t>
            </a:r>
            <a:r>
              <a:rPr lang="en-US" sz="2400" dirty="0" smtClean="0"/>
              <a:t>  WhatYouWant2Zip</a:t>
            </a:r>
          </a:p>
          <a:p>
            <a:endParaRPr lang="en-US" sz="2400" dirty="0"/>
          </a:p>
          <a:p>
            <a:r>
              <a:rPr lang="en-US" sz="2400" dirty="0"/>
              <a:t>z</a:t>
            </a:r>
            <a:r>
              <a:rPr lang="en-US" sz="2400" dirty="0" smtClean="0"/>
              <a:t>ip BACKUP_WORKSHOP3.zip BACKUP_WORKSHOP3</a:t>
            </a:r>
          </a:p>
          <a:p>
            <a:endParaRPr lang="en-US" sz="2400" dirty="0"/>
          </a:p>
          <a:p>
            <a:r>
              <a:rPr lang="en-US" sz="2400" dirty="0" smtClean="0"/>
              <a:t>mv BACKUP_WORKSHOP tutorials</a:t>
            </a:r>
          </a:p>
          <a:p>
            <a:r>
              <a:rPr lang="en-US" sz="2400" dirty="0" err="1"/>
              <a:t>l</a:t>
            </a:r>
            <a:r>
              <a:rPr lang="en-US" sz="2400" dirty="0" err="1" smtClean="0"/>
              <a:t>s</a:t>
            </a:r>
            <a:endParaRPr lang="en-US" sz="2400" dirty="0" smtClean="0"/>
          </a:p>
          <a:p>
            <a:r>
              <a:rPr lang="en-US" sz="2400" dirty="0"/>
              <a:t>c</a:t>
            </a:r>
            <a:r>
              <a:rPr lang="en-US" sz="2400" dirty="0" smtClean="0"/>
              <a:t>d tutorials</a:t>
            </a:r>
            <a:endParaRPr lang="en-US" sz="2400" dirty="0"/>
          </a:p>
          <a:p>
            <a:r>
              <a:rPr lang="en-US" sz="2400" dirty="0" err="1" smtClean="0"/>
              <a:t>ls</a:t>
            </a:r>
            <a:endParaRPr lang="en-US" sz="2400" dirty="0" smtClean="0"/>
          </a:p>
          <a:p>
            <a:r>
              <a:rPr lang="en-US" sz="2400" dirty="0"/>
              <a:t>zip </a:t>
            </a:r>
            <a:r>
              <a:rPr lang="en-US" sz="2400" dirty="0" err="1"/>
              <a:t>AT_genes.gff.zip</a:t>
            </a:r>
            <a:r>
              <a:rPr lang="en-US" sz="2400" dirty="0"/>
              <a:t> </a:t>
            </a:r>
            <a:r>
              <a:rPr lang="en-US" sz="2400" dirty="0" err="1"/>
              <a:t>AT_genes.gff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8253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724" y="76200"/>
            <a:ext cx="8855075" cy="1143000"/>
          </a:xfrm>
        </p:spPr>
        <p:txBody>
          <a:bodyPr/>
          <a:lstStyle/>
          <a:p>
            <a:r>
              <a:rPr lang="en-US" sz="3600" dirty="0" smtClean="0"/>
              <a:t>Zip not enough? Try </a:t>
            </a:r>
            <a:r>
              <a:rPr lang="en-US" sz="3600" dirty="0" err="1" smtClean="0"/>
              <a:t>gzip</a:t>
            </a:r>
            <a:r>
              <a:rPr lang="en-US" sz="3600" dirty="0" smtClean="0"/>
              <a:t> tar or compress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tar</a:t>
            </a:r>
            <a:r>
              <a:rPr lang="en-US" dirty="0"/>
              <a:t> -</a:t>
            </a:r>
            <a:r>
              <a:rPr lang="en-US" dirty="0" err="1"/>
              <a:t>czvf</a:t>
            </a:r>
            <a:r>
              <a:rPr lang="en-US" dirty="0"/>
              <a:t> </a:t>
            </a:r>
            <a:r>
              <a:rPr lang="en-US" sz="2800" dirty="0" err="1"/>
              <a:t>AT_genes.gff</a:t>
            </a:r>
            <a:r>
              <a:rPr lang="en-US" dirty="0" err="1" smtClean="0"/>
              <a:t>.tar.gz</a:t>
            </a:r>
            <a:r>
              <a:rPr lang="en-US" dirty="0" smtClean="0"/>
              <a:t> </a:t>
            </a:r>
            <a:r>
              <a:rPr lang="en-US" sz="2800" dirty="0" err="1" smtClean="0"/>
              <a:t>AT_genes.gff</a:t>
            </a:r>
            <a:endParaRPr lang="en-US" sz="2800" dirty="0" smtClean="0"/>
          </a:p>
          <a:p>
            <a:r>
              <a:rPr lang="en-US" sz="2800" dirty="0" err="1"/>
              <a:t>c</a:t>
            </a:r>
            <a:r>
              <a:rPr lang="en-US" sz="2800" dirty="0" err="1" smtClean="0"/>
              <a:t>p</a:t>
            </a:r>
            <a:r>
              <a:rPr lang="en-US" sz="2800" dirty="0" smtClean="0"/>
              <a:t> </a:t>
            </a:r>
            <a:r>
              <a:rPr lang="en-US" sz="2800" dirty="0" err="1" smtClean="0"/>
              <a:t>AT_genes.gff</a:t>
            </a:r>
            <a:r>
              <a:rPr lang="en-US" sz="2800" dirty="0" smtClean="0"/>
              <a:t> AT_genes2.gff</a:t>
            </a:r>
          </a:p>
          <a:p>
            <a:r>
              <a:rPr lang="en-US" sz="2800" b="1" dirty="0" smtClean="0"/>
              <a:t>compress</a:t>
            </a:r>
            <a:r>
              <a:rPr lang="en-US" sz="2800" dirty="0" smtClean="0"/>
              <a:t> AT_genes2.gff</a:t>
            </a:r>
          </a:p>
          <a:p>
            <a:r>
              <a:rPr lang="en-US" sz="2800" dirty="0" err="1" smtClean="0"/>
              <a:t>cp</a:t>
            </a:r>
            <a:r>
              <a:rPr lang="en-US" sz="2800" dirty="0" smtClean="0"/>
              <a:t> </a:t>
            </a:r>
            <a:r>
              <a:rPr lang="en-US" sz="2800" dirty="0" err="1" smtClean="0"/>
              <a:t>AT_genes.gff</a:t>
            </a:r>
            <a:r>
              <a:rPr lang="en-US" sz="2800" dirty="0" smtClean="0"/>
              <a:t> </a:t>
            </a:r>
            <a:r>
              <a:rPr lang="en-US" sz="2800" dirty="0" err="1" smtClean="0"/>
              <a:t>AT_genes-gzip.gff</a:t>
            </a:r>
            <a:endParaRPr lang="en-US" sz="2800" dirty="0" smtClean="0"/>
          </a:p>
          <a:p>
            <a:r>
              <a:rPr lang="en-US" sz="2800" b="1" dirty="0" err="1" smtClean="0"/>
              <a:t>gzip</a:t>
            </a:r>
            <a:r>
              <a:rPr lang="en-US" sz="2800" dirty="0" smtClean="0"/>
              <a:t> </a:t>
            </a:r>
            <a:r>
              <a:rPr lang="en-US" sz="2800" dirty="0" err="1" smtClean="0"/>
              <a:t>AT_genes-gzip.gff.gz</a:t>
            </a:r>
            <a:r>
              <a:rPr lang="en-US" sz="2800" dirty="0" smtClean="0"/>
              <a:t> </a:t>
            </a:r>
            <a:r>
              <a:rPr lang="en-US" sz="2800" dirty="0" err="1" smtClean="0"/>
              <a:t>AT_genes-gzip.gff</a:t>
            </a:r>
            <a:endParaRPr lang="en-US" sz="2800" dirty="0" smtClean="0"/>
          </a:p>
          <a:p>
            <a:r>
              <a:rPr lang="en-US" sz="2800" dirty="0" err="1"/>
              <a:t>c</a:t>
            </a:r>
            <a:r>
              <a:rPr lang="en-US" sz="2800" dirty="0" err="1" smtClean="0"/>
              <a:t>p</a:t>
            </a:r>
            <a:r>
              <a:rPr lang="en-US" sz="2800" dirty="0" smtClean="0"/>
              <a:t> </a:t>
            </a:r>
            <a:r>
              <a:rPr lang="en-US" sz="2800" dirty="0" err="1" smtClean="0"/>
              <a:t>AT_genes.gff</a:t>
            </a:r>
            <a:r>
              <a:rPr lang="en-US" sz="2800" dirty="0" smtClean="0"/>
              <a:t> </a:t>
            </a:r>
            <a:r>
              <a:rPr lang="en-US" sz="2800" dirty="0"/>
              <a:t>AT_genes-bzip2.gff</a:t>
            </a:r>
          </a:p>
          <a:p>
            <a:r>
              <a:rPr lang="en-US" sz="2800" b="1" dirty="0"/>
              <a:t>b</a:t>
            </a:r>
            <a:r>
              <a:rPr lang="en-US" sz="2800" b="1" dirty="0" smtClean="0"/>
              <a:t>zip2</a:t>
            </a:r>
            <a:r>
              <a:rPr lang="en-US" sz="2800" dirty="0" smtClean="0"/>
              <a:t> </a:t>
            </a:r>
            <a:r>
              <a:rPr lang="en-US" sz="2800" dirty="0"/>
              <a:t>AT_genes-bzip2.</a:t>
            </a:r>
            <a:r>
              <a:rPr lang="en-US" sz="2800" dirty="0" smtClean="0"/>
              <a:t>gff</a:t>
            </a:r>
            <a:endParaRPr lang="en-US" sz="2800" dirty="0"/>
          </a:p>
          <a:p>
            <a:r>
              <a:rPr lang="en-US" sz="2800" dirty="0" smtClean="0"/>
              <a:t>Let’s see how we did</a:t>
            </a:r>
          </a:p>
          <a:p>
            <a:r>
              <a:rPr lang="en-US" sz="2800" dirty="0" err="1"/>
              <a:t>l</a:t>
            </a:r>
            <a:r>
              <a:rPr lang="en-US" sz="2800" dirty="0" err="1" smtClean="0"/>
              <a:t>s</a:t>
            </a:r>
            <a:r>
              <a:rPr lang="en-US" sz="2800" dirty="0" smtClean="0"/>
              <a:t> -l </a:t>
            </a:r>
            <a:r>
              <a:rPr lang="en-US" sz="2800" dirty="0" err="1" smtClean="0"/>
              <a:t>AT_genes</a:t>
            </a:r>
            <a:r>
              <a:rPr lang="en-US" sz="2800" dirty="0" smtClean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6778826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UnZipping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</a:t>
            </a:r>
            <a:r>
              <a:rPr lang="en-US" sz="2400" dirty="0" smtClean="0"/>
              <a:t>ar </a:t>
            </a:r>
            <a:r>
              <a:rPr lang="en-US" sz="2400" dirty="0"/>
              <a:t>-</a:t>
            </a:r>
            <a:r>
              <a:rPr lang="en-US" sz="2400" dirty="0" err="1" smtClean="0"/>
              <a:t>xvf</a:t>
            </a:r>
            <a:r>
              <a:rPr lang="en-US" sz="2400" dirty="0" smtClean="0"/>
              <a:t> </a:t>
            </a:r>
            <a:r>
              <a:rPr lang="en-US" sz="2400" dirty="0" err="1" smtClean="0"/>
              <a:t>AT_genes.gff</a:t>
            </a:r>
            <a:r>
              <a:rPr lang="en-US" dirty="0" err="1" smtClean="0"/>
              <a:t>.tar.gz</a:t>
            </a:r>
            <a:endParaRPr lang="en-US" dirty="0" smtClean="0"/>
          </a:p>
          <a:p>
            <a:r>
              <a:rPr lang="en-US" dirty="0" smtClean="0"/>
              <a:t>unzip </a:t>
            </a:r>
            <a:r>
              <a:rPr lang="en-US" sz="2800" dirty="0" err="1"/>
              <a:t>AT_genes.gff</a:t>
            </a:r>
            <a:r>
              <a:rPr lang="en-US" dirty="0" err="1"/>
              <a:t>.tar.gz</a:t>
            </a:r>
            <a:endParaRPr lang="en-US" dirty="0"/>
          </a:p>
          <a:p>
            <a:r>
              <a:rPr lang="en-US" dirty="0" err="1" smtClean="0"/>
              <a:t>un</a:t>
            </a:r>
            <a:r>
              <a:rPr lang="en-US" sz="2400" dirty="0" err="1"/>
              <a:t>compress</a:t>
            </a:r>
            <a:r>
              <a:rPr lang="en-US" sz="2400" dirty="0"/>
              <a:t> AT_genes2.</a:t>
            </a:r>
            <a:r>
              <a:rPr lang="en-US" sz="2400" dirty="0" smtClean="0"/>
              <a:t>gff</a:t>
            </a:r>
          </a:p>
          <a:p>
            <a:r>
              <a:rPr lang="en-US" sz="2400" dirty="0"/>
              <a:t>b</a:t>
            </a:r>
            <a:r>
              <a:rPr lang="en-US" sz="2400" dirty="0" smtClean="0"/>
              <a:t>unzip2 </a:t>
            </a:r>
            <a:r>
              <a:rPr lang="en-US" sz="2400" dirty="0"/>
              <a:t>AT_genes-bzip2.</a:t>
            </a:r>
            <a:r>
              <a:rPr lang="en-US" sz="2400" dirty="0" smtClean="0"/>
              <a:t>gff.bz2</a:t>
            </a:r>
            <a:endParaRPr lang="en-US" sz="2400" dirty="0"/>
          </a:p>
          <a:p>
            <a:r>
              <a:rPr lang="en-US" dirty="0" err="1"/>
              <a:t>g</a:t>
            </a:r>
            <a:r>
              <a:rPr lang="en-US" dirty="0" err="1" smtClean="0"/>
              <a:t>unzip</a:t>
            </a:r>
            <a:r>
              <a:rPr lang="en-US" dirty="0" smtClean="0"/>
              <a:t> </a:t>
            </a:r>
            <a:r>
              <a:rPr lang="en-US" sz="2400" dirty="0" err="1"/>
              <a:t>AT_genes-gzip.gff.gz</a:t>
            </a:r>
            <a:r>
              <a:rPr lang="en-US" sz="2400" dirty="0"/>
              <a:t> 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3397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permissions</a:t>
            </a:r>
            <a:endParaRPr lang="en-US" dirty="0"/>
          </a:p>
        </p:txBody>
      </p:sp>
      <p:pic>
        <p:nvPicPr>
          <p:cNvPr id="4" name="Picture 3" descr="Screen Shot 2014-06-26 at 7.21.5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95400"/>
            <a:ext cx="8077200" cy="481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223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725" y="76200"/>
            <a:ext cx="7772400" cy="838200"/>
          </a:xfrm>
        </p:spPr>
        <p:txBody>
          <a:bodyPr/>
          <a:lstStyle/>
          <a:p>
            <a:r>
              <a:rPr lang="en-US" dirty="0" smtClean="0"/>
              <a:t>File permissions example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778875" cy="4648200"/>
          </a:xfrm>
        </p:spPr>
        <p:txBody>
          <a:bodyPr/>
          <a:lstStyle/>
          <a:p>
            <a:r>
              <a:rPr lang="en-US" dirty="0" err="1"/>
              <a:t>l</a:t>
            </a:r>
            <a:r>
              <a:rPr lang="en-US" dirty="0" err="1" smtClean="0"/>
              <a:t>s</a:t>
            </a:r>
            <a:r>
              <a:rPr lang="en-US" dirty="0" smtClean="0"/>
              <a:t> -l</a:t>
            </a:r>
          </a:p>
          <a:p>
            <a:r>
              <a:rPr lang="en-US" dirty="0" err="1" smtClean="0"/>
              <a:t>YouCannotEnter</a:t>
            </a:r>
            <a:endParaRPr lang="en-US" dirty="0" smtClean="0"/>
          </a:p>
          <a:p>
            <a:r>
              <a:rPr lang="en-US" dirty="0" smtClean="0"/>
              <a:t>cd </a:t>
            </a:r>
            <a:r>
              <a:rPr lang="en-US" dirty="0" err="1" smtClean="0"/>
              <a:t>YouCannotEnter</a:t>
            </a:r>
            <a:endParaRPr lang="en-US" dirty="0" smtClean="0"/>
          </a:p>
          <a:p>
            <a:r>
              <a:rPr lang="en-US" dirty="0" smtClean="0"/>
              <a:t>Permission denied!!!!!   -- file permission error</a:t>
            </a:r>
          </a:p>
          <a:p>
            <a:r>
              <a:rPr lang="en-US" dirty="0" err="1"/>
              <a:t>chmod</a:t>
            </a:r>
            <a:r>
              <a:rPr lang="en-US" dirty="0"/>
              <a:t> </a:t>
            </a:r>
            <a:r>
              <a:rPr lang="en-US" dirty="0" err="1"/>
              <a:t>a+rx</a:t>
            </a:r>
            <a:r>
              <a:rPr lang="en-US" dirty="0"/>
              <a:t> </a:t>
            </a:r>
            <a:r>
              <a:rPr lang="en-US" dirty="0" err="1"/>
              <a:t>YouCannotEnter</a:t>
            </a:r>
            <a:r>
              <a:rPr lang="en-US" dirty="0" smtClean="0"/>
              <a:t>/</a:t>
            </a:r>
          </a:p>
          <a:p>
            <a:r>
              <a:rPr lang="en-US" dirty="0" smtClean="0"/>
              <a:t>Now you and everyone can enter this directory</a:t>
            </a:r>
          </a:p>
          <a:p>
            <a:r>
              <a:rPr lang="en-US" dirty="0" err="1" smtClean="0"/>
              <a:t>chmod</a:t>
            </a:r>
            <a:r>
              <a:rPr lang="en-US" dirty="0" smtClean="0"/>
              <a:t> o-</a:t>
            </a:r>
            <a:r>
              <a:rPr lang="en-US" dirty="0" err="1" smtClean="0"/>
              <a:t>rx</a:t>
            </a:r>
            <a:r>
              <a:rPr lang="en-US" dirty="0" smtClean="0"/>
              <a:t> </a:t>
            </a:r>
            <a:r>
              <a:rPr lang="en-US" dirty="0" err="1" smtClean="0"/>
              <a:t>YouCannotEnter</a:t>
            </a:r>
            <a:r>
              <a:rPr lang="en-US" dirty="0" smtClean="0"/>
              <a:t>/</a:t>
            </a:r>
          </a:p>
          <a:p>
            <a:r>
              <a:rPr lang="en-US" dirty="0" smtClean="0"/>
              <a:t>Now you and your group can enter this directory</a:t>
            </a:r>
          </a:p>
          <a:p>
            <a:r>
              <a:rPr lang="en-US" dirty="0" err="1" smtClean="0"/>
              <a:t>chmod</a:t>
            </a:r>
            <a:r>
              <a:rPr lang="en-US" dirty="0" smtClean="0"/>
              <a:t> g-</a:t>
            </a:r>
            <a:r>
              <a:rPr lang="en-US" dirty="0" err="1" smtClean="0"/>
              <a:t>rx</a:t>
            </a:r>
            <a:r>
              <a:rPr lang="en-US" dirty="0" smtClean="0"/>
              <a:t> </a:t>
            </a:r>
          </a:p>
          <a:p>
            <a:r>
              <a:rPr lang="en-US" dirty="0" smtClean="0"/>
              <a:t>Now only you the user can enter this directory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829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Workshop: Basic UNIX for Biologists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Part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295400"/>
            <a:ext cx="9144000" cy="4648200"/>
          </a:xfrm>
        </p:spPr>
        <p:txBody>
          <a:bodyPr/>
          <a:lstStyle/>
          <a:p>
            <a:r>
              <a:rPr lang="en-US" dirty="0" smtClean="0"/>
              <a:t>Navigation 	</a:t>
            </a:r>
            <a:r>
              <a:rPr lang="en-US" dirty="0"/>
              <a:t>	</a:t>
            </a:r>
            <a:r>
              <a:rPr lang="en-US" dirty="0" smtClean="0"/>
              <a:t>cd, </a:t>
            </a:r>
            <a:r>
              <a:rPr lang="en-US" dirty="0" err="1" smtClean="0"/>
              <a:t>ls</a:t>
            </a:r>
            <a:r>
              <a:rPr lang="en-US" dirty="0" smtClean="0"/>
              <a:t>, </a:t>
            </a:r>
            <a:r>
              <a:rPr lang="en-US" dirty="0" err="1" smtClean="0"/>
              <a:t>pwd</a:t>
            </a:r>
            <a:endParaRPr lang="en-US" dirty="0" smtClean="0"/>
          </a:p>
          <a:p>
            <a:r>
              <a:rPr lang="en-US" dirty="0" smtClean="0"/>
              <a:t>File creation		</a:t>
            </a:r>
            <a:r>
              <a:rPr lang="en-US" dirty="0" err="1" smtClean="0"/>
              <a:t>touch,nano,mkdir</a:t>
            </a:r>
            <a:r>
              <a:rPr lang="en-US" dirty="0" err="1"/>
              <a:t>,</a:t>
            </a:r>
            <a:r>
              <a:rPr lang="en-US" dirty="0" err="1" smtClean="0"/>
              <a:t>cp,mv,rm,rmdir</a:t>
            </a:r>
            <a:endParaRPr lang="en-US" dirty="0"/>
          </a:p>
          <a:p>
            <a:r>
              <a:rPr lang="en-US" dirty="0" smtClean="0"/>
              <a:t>Reading			</a:t>
            </a:r>
            <a:r>
              <a:rPr lang="en-US" dirty="0" err="1" smtClean="0"/>
              <a:t>more,less,head,tail,cat</a:t>
            </a:r>
            <a:endParaRPr lang="en-US" dirty="0" smtClean="0"/>
          </a:p>
          <a:p>
            <a:r>
              <a:rPr lang="en-US" dirty="0" smtClean="0"/>
              <a:t>Compression		zip,gzip,bzip2,tar,compress</a:t>
            </a:r>
          </a:p>
          <a:p>
            <a:r>
              <a:rPr lang="en-US" dirty="0" err="1" smtClean="0"/>
              <a:t>Uncompression</a:t>
            </a:r>
            <a:r>
              <a:rPr lang="en-US" dirty="0" smtClean="0"/>
              <a:t>		unzip,gunzip,bunzip2,uncompress</a:t>
            </a:r>
          </a:p>
          <a:p>
            <a:r>
              <a:rPr lang="en-US" dirty="0" smtClean="0"/>
              <a:t>Permissions		</a:t>
            </a:r>
            <a:r>
              <a:rPr lang="en-US" dirty="0" err="1" smtClean="0"/>
              <a:t>chmod</a:t>
            </a:r>
            <a:endParaRPr lang="en-US" dirty="0" smtClean="0"/>
          </a:p>
          <a:p>
            <a:r>
              <a:rPr lang="en-US" dirty="0" smtClean="0"/>
              <a:t>Help			man</a:t>
            </a:r>
          </a:p>
          <a:p>
            <a:endParaRPr lang="en-US" dirty="0"/>
          </a:p>
          <a:p>
            <a:r>
              <a:rPr lang="en-US" dirty="0" smtClean="0"/>
              <a:t>Check your sheet, do you have all of these?</a:t>
            </a:r>
          </a:p>
          <a:p>
            <a:r>
              <a:rPr lang="en-US" dirty="0" smtClean="0"/>
              <a:t>You can now use </a:t>
            </a:r>
            <a:r>
              <a:rPr lang="en-US" dirty="0" err="1" smtClean="0"/>
              <a:t>linux</a:t>
            </a:r>
            <a:r>
              <a:rPr lang="en-US" dirty="0" smtClean="0"/>
              <a:t> as you do mac or windows OS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8390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2: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Moving data			cat,&gt;,&gt;&gt;,&lt;,|</a:t>
            </a:r>
          </a:p>
          <a:p>
            <a:r>
              <a:rPr lang="en-US" dirty="0" smtClean="0"/>
              <a:t>Regular expressions		/^.*[0-9]+[a-z]*.*$/</a:t>
            </a:r>
          </a:p>
          <a:p>
            <a:r>
              <a:rPr lang="en-US" dirty="0" smtClean="0"/>
              <a:t>Find and replace   		</a:t>
            </a:r>
            <a:r>
              <a:rPr lang="en-US" dirty="0" err="1" smtClean="0"/>
              <a:t>grep,sed,tr</a:t>
            </a:r>
            <a:endParaRPr lang="en-US" dirty="0" smtClean="0"/>
          </a:p>
          <a:p>
            <a:r>
              <a:rPr lang="en-US" dirty="0" smtClean="0"/>
              <a:t>Manipulating rows/columns	</a:t>
            </a:r>
            <a:r>
              <a:rPr lang="en-US" dirty="0" err="1" smtClean="0"/>
              <a:t>cut,awk</a:t>
            </a:r>
            <a:endParaRPr lang="en-US" dirty="0"/>
          </a:p>
          <a:p>
            <a:r>
              <a:rPr lang="en-US" dirty="0" smtClean="0"/>
              <a:t>Comparing files			</a:t>
            </a:r>
            <a:r>
              <a:rPr lang="en-US" dirty="0" err="1" smtClean="0"/>
              <a:t>wc</a:t>
            </a:r>
            <a:r>
              <a:rPr lang="en-US" dirty="0" err="1"/>
              <a:t>,sort,uniq,diff,</a:t>
            </a:r>
            <a:r>
              <a:rPr lang="en-US" dirty="0" err="1" smtClean="0"/>
              <a:t>comm</a:t>
            </a:r>
            <a:endParaRPr lang="en-US" dirty="0" smtClean="0"/>
          </a:p>
          <a:p>
            <a:r>
              <a:rPr lang="en-US" dirty="0" smtClean="0"/>
              <a:t>Manipulating files		</a:t>
            </a:r>
            <a:r>
              <a:rPr lang="en-US" dirty="0" err="1" smtClean="0"/>
              <a:t>split</a:t>
            </a:r>
            <a:r>
              <a:rPr lang="en-US" dirty="0" err="1"/>
              <a:t>,join,</a:t>
            </a:r>
            <a:r>
              <a:rPr lang="en-US" dirty="0" err="1" smtClean="0"/>
              <a:t>paste</a:t>
            </a:r>
            <a:r>
              <a:rPr lang="en-US" dirty="0" smtClean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4132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778875" cy="4953000"/>
          </a:xfrm>
        </p:spPr>
        <p:txBody>
          <a:bodyPr/>
          <a:lstStyle/>
          <a:p>
            <a:r>
              <a:rPr lang="en-US" sz="2200" dirty="0" smtClean="0"/>
              <a:t>Everyone should be here</a:t>
            </a:r>
          </a:p>
          <a:p>
            <a:pPr lvl="1"/>
            <a:r>
              <a:rPr lang="en-US" sz="2200" dirty="0"/>
              <a:t>/Users</a:t>
            </a:r>
            <a:r>
              <a:rPr lang="en-US" sz="2200" dirty="0" smtClean="0"/>
              <a:t>/</a:t>
            </a:r>
            <a:r>
              <a:rPr lang="en-US" sz="2200" dirty="0" err="1" smtClean="0"/>
              <a:t>netid</a:t>
            </a:r>
            <a:r>
              <a:rPr lang="en-US" sz="2200" dirty="0" smtClean="0"/>
              <a:t>/</a:t>
            </a:r>
            <a:r>
              <a:rPr lang="en-US" sz="2200" dirty="0" err="1"/>
              <a:t>Basic_UNIX</a:t>
            </a:r>
            <a:r>
              <a:rPr lang="en-US" sz="2200" dirty="0"/>
              <a:t>/</a:t>
            </a:r>
            <a:r>
              <a:rPr lang="en-US" sz="2200" dirty="0" smtClean="0"/>
              <a:t>tutorials</a:t>
            </a:r>
          </a:p>
          <a:p>
            <a:pPr lvl="1"/>
            <a:r>
              <a:rPr lang="en-US" sz="2200" dirty="0" smtClean="0"/>
              <a:t>Use </a:t>
            </a:r>
            <a:r>
              <a:rPr lang="en-US" sz="2200" dirty="0" err="1" smtClean="0"/>
              <a:t>pwd</a:t>
            </a:r>
            <a:r>
              <a:rPr lang="en-US" sz="2200" dirty="0" smtClean="0"/>
              <a:t> and check</a:t>
            </a:r>
          </a:p>
          <a:p>
            <a:r>
              <a:rPr lang="en-US" sz="2200" dirty="0" smtClean="0"/>
              <a:t>cat  </a:t>
            </a:r>
            <a:r>
              <a:rPr lang="en-US" sz="2200" dirty="0" err="1" smtClean="0"/>
              <a:t>AT_cDNA.fa</a:t>
            </a:r>
            <a:endParaRPr lang="en-US" sz="2200" dirty="0" smtClean="0"/>
          </a:p>
          <a:p>
            <a:endParaRPr lang="en-US" sz="2200" dirty="0" smtClean="0"/>
          </a:p>
          <a:p>
            <a:pPr marL="0" indent="0">
              <a:buNone/>
            </a:pPr>
            <a:r>
              <a:rPr lang="en-US" sz="2200" dirty="0" smtClean="0"/>
              <a:t>Piping  |  located above enter below delete use shift</a:t>
            </a:r>
          </a:p>
          <a:p>
            <a:r>
              <a:rPr lang="en-US" sz="2200" dirty="0"/>
              <a:t>c</a:t>
            </a:r>
            <a:r>
              <a:rPr lang="en-US" sz="2200" dirty="0" smtClean="0"/>
              <a:t>at </a:t>
            </a:r>
            <a:r>
              <a:rPr lang="en-US" sz="2200" dirty="0" err="1" smtClean="0"/>
              <a:t>AT_cDNA.fa</a:t>
            </a:r>
            <a:r>
              <a:rPr lang="en-US" sz="2200" dirty="0" smtClean="0"/>
              <a:t> | head</a:t>
            </a:r>
          </a:p>
          <a:p>
            <a:endParaRPr lang="en-US" sz="2200" dirty="0" smtClean="0"/>
          </a:p>
          <a:p>
            <a:pPr marL="0" indent="0">
              <a:buNone/>
            </a:pPr>
            <a:r>
              <a:rPr lang="en-US" sz="2200" dirty="0" err="1" smtClean="0"/>
              <a:t>seqlen.awk</a:t>
            </a:r>
            <a:r>
              <a:rPr lang="en-US" sz="2200" dirty="0" smtClean="0"/>
              <a:t> </a:t>
            </a:r>
            <a:r>
              <a:rPr lang="en-US" sz="2200" dirty="0"/>
              <a:t>- Generate sequence ID &amp; sequence length from FASTA </a:t>
            </a:r>
            <a:endParaRPr lang="en-US" sz="2200" dirty="0" smtClean="0"/>
          </a:p>
          <a:p>
            <a:r>
              <a:rPr lang="en-US" sz="2200" dirty="0" smtClean="0"/>
              <a:t>cat </a:t>
            </a:r>
            <a:r>
              <a:rPr lang="en-US" sz="2200" dirty="0" err="1"/>
              <a:t>AT_cDNA.fa</a:t>
            </a:r>
            <a:r>
              <a:rPr lang="en-US" sz="2200" dirty="0"/>
              <a:t> | head | ./</a:t>
            </a:r>
            <a:r>
              <a:rPr lang="en-US" sz="2200" dirty="0" err="1"/>
              <a:t>seqlen.awk</a:t>
            </a:r>
            <a:r>
              <a:rPr lang="en-US" sz="2200" dirty="0"/>
              <a:t> </a:t>
            </a:r>
            <a:endParaRPr lang="en-US" sz="2200" dirty="0" smtClean="0"/>
          </a:p>
          <a:p>
            <a:pPr lvl="1"/>
            <a:r>
              <a:rPr lang="en-US" sz="2400" dirty="0"/>
              <a:t>AT1G51370.2 720</a:t>
            </a:r>
            <a:endParaRPr lang="en-US" sz="2200" dirty="0" smtClean="0"/>
          </a:p>
          <a:p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032121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cat </a:t>
            </a:r>
            <a:r>
              <a:rPr lang="en-US" sz="2800" dirty="0" err="1"/>
              <a:t>AT_cDNA.fa</a:t>
            </a:r>
            <a:r>
              <a:rPr lang="en-US" sz="2800" dirty="0"/>
              <a:t> | head </a:t>
            </a:r>
            <a:r>
              <a:rPr lang="en-US" sz="2800" dirty="0" smtClean="0"/>
              <a:t>&gt; </a:t>
            </a:r>
            <a:r>
              <a:rPr lang="en-US" sz="2800" dirty="0" err="1" smtClean="0"/>
              <a:t>new.fasta</a:t>
            </a:r>
            <a:endParaRPr lang="en-US" sz="2800" dirty="0" smtClean="0"/>
          </a:p>
          <a:p>
            <a:r>
              <a:rPr lang="en-US" sz="2800" dirty="0"/>
              <a:t>m</a:t>
            </a:r>
            <a:r>
              <a:rPr lang="en-US" sz="2800" dirty="0" smtClean="0"/>
              <a:t>ore </a:t>
            </a:r>
            <a:r>
              <a:rPr lang="en-US" sz="2800" dirty="0" err="1" smtClean="0"/>
              <a:t>new.fasta</a:t>
            </a:r>
            <a:endParaRPr lang="en-US" sz="2800" dirty="0" smtClean="0"/>
          </a:p>
          <a:p>
            <a:r>
              <a:rPr lang="en-US" sz="2800" dirty="0"/>
              <a:t>t</a:t>
            </a:r>
            <a:r>
              <a:rPr lang="en-US" sz="2800" dirty="0" smtClean="0"/>
              <a:t>ail -n 30 </a:t>
            </a:r>
            <a:r>
              <a:rPr lang="en-US" sz="2800" dirty="0" err="1" smtClean="0"/>
              <a:t>AT_cDNA.fa</a:t>
            </a:r>
            <a:r>
              <a:rPr lang="en-US" sz="2800" dirty="0" smtClean="0"/>
              <a:t> | tail -n 30 &gt;&gt; </a:t>
            </a:r>
            <a:r>
              <a:rPr lang="en-US" sz="2800" dirty="0" err="1" smtClean="0"/>
              <a:t>new.fasta</a:t>
            </a:r>
            <a:endParaRPr lang="en-US" sz="2800" dirty="0" smtClean="0"/>
          </a:p>
          <a:p>
            <a:r>
              <a:rPr lang="en-US" sz="2800" dirty="0"/>
              <a:t>m</a:t>
            </a:r>
            <a:r>
              <a:rPr lang="en-US" sz="2800" dirty="0" smtClean="0"/>
              <a:t>ore </a:t>
            </a:r>
            <a:r>
              <a:rPr lang="en-US" sz="2800" dirty="0" err="1" smtClean="0"/>
              <a:t>new.fasta</a:t>
            </a:r>
            <a:endParaRPr lang="en-US" sz="2800" dirty="0" smtClean="0"/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Create a file named </a:t>
            </a:r>
            <a:r>
              <a:rPr lang="en-US" sz="2800" dirty="0" err="1"/>
              <a:t>AT_cDNA.len</a:t>
            </a:r>
            <a:r>
              <a:rPr lang="en-US" sz="2800" dirty="0"/>
              <a:t> that contains the lengths of each sequence in </a:t>
            </a:r>
            <a:r>
              <a:rPr lang="en-US" sz="2800" dirty="0" err="1"/>
              <a:t>AT_cDNA.fa</a:t>
            </a:r>
            <a:endParaRPr lang="en-US" sz="2800" dirty="0"/>
          </a:p>
          <a:p>
            <a:endParaRPr lang="en-US" sz="28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5193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cat </a:t>
            </a:r>
            <a:r>
              <a:rPr lang="en-US" sz="2800" dirty="0" err="1"/>
              <a:t>AT_cDNA.fa</a:t>
            </a:r>
            <a:r>
              <a:rPr lang="en-US" sz="2800" dirty="0"/>
              <a:t> | head </a:t>
            </a:r>
            <a:r>
              <a:rPr lang="en-US" sz="2800" dirty="0" smtClean="0"/>
              <a:t>&gt; </a:t>
            </a:r>
            <a:r>
              <a:rPr lang="en-US" sz="2800" dirty="0" err="1" smtClean="0"/>
              <a:t>new.fasta</a:t>
            </a:r>
            <a:endParaRPr lang="en-US" sz="2800" dirty="0" smtClean="0"/>
          </a:p>
          <a:p>
            <a:r>
              <a:rPr lang="en-US" sz="2800" dirty="0"/>
              <a:t>m</a:t>
            </a:r>
            <a:r>
              <a:rPr lang="en-US" sz="2800" dirty="0" smtClean="0"/>
              <a:t>ore </a:t>
            </a:r>
            <a:r>
              <a:rPr lang="en-US" sz="2800" dirty="0" err="1" smtClean="0"/>
              <a:t>new.fasta</a:t>
            </a:r>
            <a:endParaRPr lang="en-US" sz="2800" dirty="0" smtClean="0"/>
          </a:p>
          <a:p>
            <a:r>
              <a:rPr lang="en-US" sz="2800" dirty="0"/>
              <a:t>t</a:t>
            </a:r>
            <a:r>
              <a:rPr lang="en-US" sz="2800" dirty="0" smtClean="0"/>
              <a:t>ail -n 30 </a:t>
            </a:r>
            <a:r>
              <a:rPr lang="en-US" sz="2800" dirty="0" err="1" smtClean="0"/>
              <a:t>AT_cDNA.fa</a:t>
            </a:r>
            <a:r>
              <a:rPr lang="en-US" sz="2800" dirty="0" smtClean="0"/>
              <a:t> | tail -n 30 &gt;&gt; </a:t>
            </a:r>
            <a:r>
              <a:rPr lang="en-US" sz="2800" dirty="0" err="1" smtClean="0"/>
              <a:t>new.fasta</a:t>
            </a:r>
            <a:endParaRPr lang="en-US" sz="2800" dirty="0" smtClean="0"/>
          </a:p>
          <a:p>
            <a:r>
              <a:rPr lang="en-US" sz="2800" dirty="0"/>
              <a:t>m</a:t>
            </a:r>
            <a:r>
              <a:rPr lang="en-US" sz="2800" dirty="0" smtClean="0"/>
              <a:t>ore </a:t>
            </a:r>
            <a:r>
              <a:rPr lang="en-US" sz="2800" dirty="0" err="1" smtClean="0"/>
              <a:t>new.fasta</a:t>
            </a:r>
            <a:endParaRPr lang="en-US" sz="2800" dirty="0" smtClean="0"/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Create a file named </a:t>
            </a:r>
            <a:r>
              <a:rPr lang="en-US" sz="2800" dirty="0" err="1" smtClean="0"/>
              <a:t>AT_cDNA.len</a:t>
            </a:r>
            <a:r>
              <a:rPr lang="en-US" sz="2800" dirty="0" smtClean="0"/>
              <a:t> that contains the lengths of each sequence in </a:t>
            </a:r>
            <a:r>
              <a:rPr lang="en-US" sz="2800" dirty="0" err="1" smtClean="0"/>
              <a:t>AT_cDNA.fa</a:t>
            </a:r>
            <a:endParaRPr lang="en-US" sz="2800" dirty="0" smtClean="0"/>
          </a:p>
          <a:p>
            <a:r>
              <a:rPr lang="en-US" sz="2800" dirty="0"/>
              <a:t>cat </a:t>
            </a:r>
            <a:r>
              <a:rPr lang="en-US" sz="2800" dirty="0" err="1"/>
              <a:t>AT_cDNA.fa</a:t>
            </a:r>
            <a:r>
              <a:rPr lang="en-US" sz="2800" dirty="0"/>
              <a:t> </a:t>
            </a:r>
            <a:r>
              <a:rPr lang="en-US" sz="2800" dirty="0" smtClean="0"/>
              <a:t>| </a:t>
            </a:r>
            <a:r>
              <a:rPr lang="en-US" sz="2800" dirty="0"/>
              <a:t>./</a:t>
            </a:r>
            <a:r>
              <a:rPr lang="en-US" sz="2800" dirty="0" err="1"/>
              <a:t>seqlen.awk</a:t>
            </a:r>
            <a:r>
              <a:rPr lang="en-US" sz="2800" dirty="0"/>
              <a:t> </a:t>
            </a:r>
            <a:r>
              <a:rPr lang="en-US" sz="2800" dirty="0" smtClean="0"/>
              <a:t>&gt; </a:t>
            </a:r>
            <a:r>
              <a:rPr lang="en-US" sz="2800" dirty="0" err="1" smtClean="0"/>
              <a:t>AT_cDNA.len</a:t>
            </a:r>
            <a:endParaRPr lang="en-US" sz="2800" dirty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2898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this pattern please!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 err="1" smtClean="0"/>
              <a:t>grep</a:t>
            </a:r>
            <a:r>
              <a:rPr lang="en-US" sz="2200" dirty="0" smtClean="0"/>
              <a:t> = find this pattern</a:t>
            </a:r>
          </a:p>
          <a:p>
            <a:endParaRPr lang="en-US" sz="2200" dirty="0"/>
          </a:p>
          <a:p>
            <a:r>
              <a:rPr lang="en-US" sz="2200" dirty="0" smtClean="0"/>
              <a:t>Example of a simple search</a:t>
            </a:r>
          </a:p>
          <a:p>
            <a:r>
              <a:rPr lang="en-US" sz="2200" dirty="0" err="1"/>
              <a:t>ls</a:t>
            </a:r>
            <a:r>
              <a:rPr lang="en-US" sz="2200" dirty="0"/>
              <a:t> | </a:t>
            </a:r>
            <a:r>
              <a:rPr lang="en-US" sz="2200" dirty="0" err="1"/>
              <a:t>grep</a:t>
            </a:r>
            <a:r>
              <a:rPr lang="en-US" sz="2200" dirty="0"/>
              <a:t> ids</a:t>
            </a:r>
            <a:endParaRPr lang="en-US" sz="2200" dirty="0" smtClean="0"/>
          </a:p>
          <a:p>
            <a:pPr lvl="1"/>
            <a:r>
              <a:rPr lang="en-US" sz="2200" dirty="0" err="1"/>
              <a:t>ids.txt</a:t>
            </a:r>
            <a:endParaRPr lang="en-US" sz="2200" dirty="0"/>
          </a:p>
          <a:p>
            <a:pPr lvl="1"/>
            <a:r>
              <a:rPr lang="en-US" sz="2200" dirty="0" err="1"/>
              <a:t>ids_a.txt</a:t>
            </a:r>
            <a:endParaRPr lang="en-US" sz="2200" dirty="0"/>
          </a:p>
          <a:p>
            <a:pPr lvl="1"/>
            <a:r>
              <a:rPr lang="en-US" sz="2200" dirty="0" err="1" smtClean="0"/>
              <a:t>ids_b.txt</a:t>
            </a:r>
            <a:endParaRPr lang="en-US" sz="2200" dirty="0"/>
          </a:p>
          <a:p>
            <a:r>
              <a:rPr lang="pl-PL" sz="2400" dirty="0" err="1"/>
              <a:t>ls</a:t>
            </a:r>
            <a:r>
              <a:rPr lang="pl-PL" sz="2400" dirty="0"/>
              <a:t> | </a:t>
            </a:r>
            <a:r>
              <a:rPr lang="pl-PL" sz="2400" dirty="0" err="1"/>
              <a:t>awk</a:t>
            </a:r>
            <a:r>
              <a:rPr lang="pl-PL" sz="2400" dirty="0"/>
              <a:t> '/</a:t>
            </a:r>
            <a:r>
              <a:rPr lang="pl-PL" sz="2400" dirty="0" err="1"/>
              <a:t>ids</a:t>
            </a:r>
            <a:r>
              <a:rPr lang="pl-PL" sz="2400" dirty="0"/>
              <a:t>/'</a:t>
            </a:r>
            <a:endParaRPr lang="en-US" sz="2200" dirty="0" smtClean="0"/>
          </a:p>
          <a:p>
            <a:r>
              <a:rPr lang="en-US" sz="2200" dirty="0" smtClean="0"/>
              <a:t>Grab the first 10 headers in </a:t>
            </a:r>
            <a:r>
              <a:rPr lang="en-US" sz="2200" dirty="0" err="1" smtClean="0"/>
              <a:t>AT_cDNA.fa</a:t>
            </a:r>
            <a:endParaRPr lang="en-US" sz="2200" dirty="0" smtClean="0"/>
          </a:p>
          <a:p>
            <a:r>
              <a:rPr lang="en-US" sz="2400" dirty="0"/>
              <a:t>more </a:t>
            </a:r>
            <a:r>
              <a:rPr lang="en-US" sz="2400" dirty="0" err="1"/>
              <a:t>AT_cDNA.fa</a:t>
            </a:r>
            <a:r>
              <a:rPr lang="en-US" sz="2400" dirty="0"/>
              <a:t> | </a:t>
            </a:r>
            <a:r>
              <a:rPr lang="en-US" sz="2400" dirty="0" err="1"/>
              <a:t>grep</a:t>
            </a:r>
            <a:r>
              <a:rPr lang="en-US" sz="2400" dirty="0"/>
              <a:t> "&gt;" | head &gt; </a:t>
            </a:r>
            <a:r>
              <a:rPr lang="en-US" sz="2400" dirty="0" err="1" smtClean="0"/>
              <a:t>AT_cDNA.head.fa</a:t>
            </a:r>
            <a:endParaRPr lang="en-US" sz="2400" dirty="0" smtClean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07769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pic>
        <p:nvPicPr>
          <p:cNvPr id="6" name="Picture 5" descr="Screen Shot 2014-06-26 at 10.35.2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1300"/>
            <a:ext cx="9144000" cy="382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2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95400"/>
            <a:ext cx="9143999" cy="46482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smtClean="0"/>
              <a:t>you have already seen * = match any character</a:t>
            </a:r>
          </a:p>
          <a:p>
            <a:r>
              <a:rPr lang="en-US" sz="2200" dirty="0" err="1" smtClean="0"/>
              <a:t>ls</a:t>
            </a:r>
            <a:r>
              <a:rPr lang="en-US" sz="2200" dirty="0" smtClean="0"/>
              <a:t> </a:t>
            </a:r>
            <a:r>
              <a:rPr lang="en-US" sz="2200" dirty="0"/>
              <a:t>AT</a:t>
            </a:r>
            <a:r>
              <a:rPr lang="en-US" sz="2200" dirty="0" smtClean="0"/>
              <a:t>*</a:t>
            </a:r>
          </a:p>
          <a:p>
            <a:r>
              <a:rPr lang="en-US" sz="2200" dirty="0" err="1" smtClean="0"/>
              <a:t>ls</a:t>
            </a:r>
            <a:r>
              <a:rPr lang="en-US" sz="2200" dirty="0" smtClean="0"/>
              <a:t> genes*</a:t>
            </a:r>
          </a:p>
          <a:p>
            <a:endParaRPr lang="en-US" sz="2200" dirty="0"/>
          </a:p>
          <a:p>
            <a:pPr marL="0" indent="0">
              <a:buNone/>
            </a:pPr>
            <a:r>
              <a:rPr lang="en-US" sz="2200" dirty="0" smtClean="0"/>
              <a:t>Let’s grab all the headers that have transposable in their names and start with ATG40 in the gene name.</a:t>
            </a:r>
          </a:p>
          <a:p>
            <a:r>
              <a:rPr lang="en-US" sz="2200" dirty="0"/>
              <a:t>more </a:t>
            </a:r>
            <a:r>
              <a:rPr lang="en-US" sz="2200" dirty="0" err="1"/>
              <a:t>AT_cDNA.fa</a:t>
            </a:r>
            <a:r>
              <a:rPr lang="en-US" sz="2200" dirty="0"/>
              <a:t> | </a:t>
            </a:r>
            <a:r>
              <a:rPr lang="en-US" sz="2200" dirty="0" err="1"/>
              <a:t>grep</a:t>
            </a:r>
            <a:r>
              <a:rPr lang="en-US" sz="2200" dirty="0"/>
              <a:t> "&gt;AT1G" | </a:t>
            </a:r>
            <a:r>
              <a:rPr lang="en-US" sz="2200" dirty="0" err="1"/>
              <a:t>grep</a:t>
            </a:r>
            <a:r>
              <a:rPr lang="en-US" sz="2200" dirty="0"/>
              <a:t> transposable | </a:t>
            </a:r>
            <a:r>
              <a:rPr lang="en-US" sz="2200" dirty="0" err="1"/>
              <a:t>grep</a:t>
            </a:r>
            <a:r>
              <a:rPr lang="en-US" sz="2200" dirty="0"/>
              <a:t> </a:t>
            </a:r>
            <a:r>
              <a:rPr lang="en-US" sz="2200" dirty="0" smtClean="0"/>
              <a:t>AT1G40</a:t>
            </a:r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r>
              <a:rPr lang="en-US" sz="2200" dirty="0" smtClean="0"/>
              <a:t>More succinctly </a:t>
            </a:r>
            <a:endParaRPr lang="en-US" sz="2200" dirty="0"/>
          </a:p>
          <a:p>
            <a:r>
              <a:rPr lang="en-US" sz="2200" dirty="0" smtClean="0"/>
              <a:t>more </a:t>
            </a:r>
            <a:r>
              <a:rPr lang="en-US" sz="2200" dirty="0" err="1"/>
              <a:t>AT_cDNA.fa</a:t>
            </a:r>
            <a:r>
              <a:rPr lang="en-US" sz="2200" dirty="0"/>
              <a:t> | </a:t>
            </a:r>
            <a:r>
              <a:rPr lang="en-US" sz="2200" dirty="0" err="1"/>
              <a:t>grep</a:t>
            </a:r>
            <a:r>
              <a:rPr lang="en-US" sz="2200" dirty="0"/>
              <a:t> "^&gt;AT1G40.*transposable.*"</a:t>
            </a:r>
            <a:endParaRPr lang="en-US" sz="2200" dirty="0" smtClean="0"/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r>
              <a:rPr lang="en-US" sz="2200" dirty="0" smtClean="0"/>
              <a:t>Verify they give the same result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1350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 smtClean="0"/>
              <a:t>Now lets find all </a:t>
            </a:r>
            <a:r>
              <a:rPr lang="en-US" sz="2200" dirty="0" err="1" smtClean="0"/>
              <a:t>fasta</a:t>
            </a:r>
            <a:r>
              <a:rPr lang="en-US" sz="2200" dirty="0" smtClean="0"/>
              <a:t> ids that have chromosome positions between 15 million and 15 million 300 thousand</a:t>
            </a:r>
          </a:p>
          <a:p>
            <a:endParaRPr lang="en-US" sz="2200" dirty="0"/>
          </a:p>
          <a:p>
            <a:r>
              <a:rPr lang="en-US" sz="2200" dirty="0"/>
              <a:t>more </a:t>
            </a:r>
            <a:r>
              <a:rPr lang="en-US" sz="2200" dirty="0" err="1"/>
              <a:t>AT_cDNA.fa</a:t>
            </a:r>
            <a:r>
              <a:rPr lang="en-US" sz="2200" dirty="0"/>
              <a:t> | </a:t>
            </a:r>
            <a:r>
              <a:rPr lang="en-US" sz="2200" dirty="0" err="1"/>
              <a:t>grep</a:t>
            </a:r>
            <a:r>
              <a:rPr lang="en-US" sz="2200" dirty="0"/>
              <a:t> "chr1\:15[0-3][0-9]*" | </a:t>
            </a:r>
            <a:r>
              <a:rPr lang="en-US" sz="2200" dirty="0" err="1"/>
              <a:t>grep</a:t>
            </a:r>
            <a:r>
              <a:rPr lang="en-US" sz="2200" dirty="0"/>
              <a:t> </a:t>
            </a:r>
            <a:r>
              <a:rPr lang="en-US" sz="2200" dirty="0" smtClean="0"/>
              <a:t>transposable</a:t>
            </a:r>
          </a:p>
          <a:p>
            <a:endParaRPr lang="en-US" sz="2200" dirty="0"/>
          </a:p>
          <a:p>
            <a:r>
              <a:rPr lang="en-US" sz="2200" dirty="0" smtClean="0"/>
              <a:t>There is a lot that can be done with regular expression and I encourage you to learn more on your own via the exercises and other online resources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83869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and Replace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R</a:t>
            </a:r>
            <a:r>
              <a:rPr lang="en-US" sz="2200" dirty="0" smtClean="0"/>
              <a:t>eplace Symbol with Andrew in </a:t>
            </a:r>
            <a:r>
              <a:rPr lang="en-US" sz="2200" dirty="0" err="1" smtClean="0"/>
              <a:t>AT_cDNA.head.fa</a:t>
            </a:r>
            <a:endParaRPr lang="en-US" sz="2200" dirty="0" smtClean="0"/>
          </a:p>
          <a:p>
            <a:endParaRPr lang="en-US" sz="2200" dirty="0"/>
          </a:p>
          <a:p>
            <a:r>
              <a:rPr lang="en-US" sz="2200" dirty="0" err="1" smtClean="0"/>
              <a:t>sed</a:t>
            </a:r>
            <a:r>
              <a:rPr lang="en-US" sz="2200" dirty="0" smtClean="0"/>
              <a:t> </a:t>
            </a:r>
            <a:r>
              <a:rPr lang="en-US" sz="2200" dirty="0"/>
              <a:t>'s/Symbols/Andrew/g' </a:t>
            </a:r>
            <a:r>
              <a:rPr lang="en-US" sz="2200" dirty="0" err="1" smtClean="0"/>
              <a:t>AT_cDNA.head.fa</a:t>
            </a:r>
            <a:endParaRPr lang="en-US" sz="2200" dirty="0" smtClean="0"/>
          </a:p>
          <a:p>
            <a:endParaRPr lang="en-US" sz="2200" dirty="0"/>
          </a:p>
          <a:p>
            <a:r>
              <a:rPr lang="en-US" sz="2400" dirty="0" err="1"/>
              <a:t>perl</a:t>
            </a:r>
            <a:r>
              <a:rPr lang="en-US" sz="2400" dirty="0"/>
              <a:t> -</a:t>
            </a:r>
            <a:r>
              <a:rPr lang="en-US" sz="2400" dirty="0" err="1"/>
              <a:t>pe</a:t>
            </a:r>
            <a:r>
              <a:rPr lang="en-US" sz="2400" dirty="0"/>
              <a:t> 's/Symbols/Andrew/g' </a:t>
            </a:r>
            <a:r>
              <a:rPr lang="en-US" sz="2400" dirty="0" err="1" smtClean="0"/>
              <a:t>AT_cDNA.head.fa</a:t>
            </a:r>
            <a:endParaRPr lang="en-US" sz="2400" dirty="0" smtClean="0"/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Make all caps</a:t>
            </a:r>
          </a:p>
          <a:p>
            <a:r>
              <a:rPr lang="en-US" sz="2400" dirty="0" err="1"/>
              <a:t>tr</a:t>
            </a:r>
            <a:r>
              <a:rPr lang="en-US" sz="2400" dirty="0"/>
              <a:t> 'a-z' 'A-Z' &lt; </a:t>
            </a:r>
            <a:r>
              <a:rPr lang="en-US" sz="2400" dirty="0" err="1" smtClean="0"/>
              <a:t>AT_cDNA.head.fa</a:t>
            </a:r>
            <a:endParaRPr lang="en-US" sz="2400" dirty="0" smtClean="0"/>
          </a:p>
          <a:p>
            <a:r>
              <a:rPr lang="en-US" sz="2400" dirty="0"/>
              <a:t>c</a:t>
            </a:r>
            <a:r>
              <a:rPr lang="en-US" sz="2400" dirty="0" smtClean="0"/>
              <a:t>at </a:t>
            </a:r>
            <a:r>
              <a:rPr lang="en-US" sz="2400" dirty="0" err="1" smtClean="0"/>
              <a:t>AT_cDNA.head.fa</a:t>
            </a:r>
            <a:r>
              <a:rPr lang="en-US" sz="2200" dirty="0" smtClean="0"/>
              <a:t> | </a:t>
            </a:r>
            <a:r>
              <a:rPr lang="en-US" sz="2400" dirty="0" err="1" smtClean="0"/>
              <a:t>tr</a:t>
            </a:r>
            <a:r>
              <a:rPr lang="en-US" sz="2400" dirty="0" smtClean="0"/>
              <a:t> </a:t>
            </a:r>
            <a:r>
              <a:rPr lang="en-US" sz="2400" dirty="0"/>
              <a:t>'a-z' 'A-</a:t>
            </a:r>
            <a:r>
              <a:rPr lang="en-US" sz="2400" dirty="0" smtClean="0"/>
              <a:t>Z’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62898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Have you ever….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tried to open a very large file </a:t>
            </a:r>
            <a:r>
              <a:rPr lang="en-US" dirty="0"/>
              <a:t>(like FASTQ</a:t>
            </a:r>
            <a:r>
              <a:rPr lang="en-US" dirty="0" smtClean="0"/>
              <a:t>) in PC/Mac?</a:t>
            </a:r>
          </a:p>
          <a:p>
            <a:r>
              <a:rPr lang="en-US" dirty="0" smtClean="0"/>
              <a:t>searching for a specific piece of information from large number of files?</a:t>
            </a:r>
          </a:p>
          <a:p>
            <a:r>
              <a:rPr lang="en-US" dirty="0" smtClean="0"/>
              <a:t>wanted to rename large number of files?</a:t>
            </a:r>
          </a:p>
          <a:p>
            <a:r>
              <a:rPr lang="en-US" dirty="0" smtClean="0"/>
              <a:t>combine large number of files into one big file?</a:t>
            </a:r>
          </a:p>
          <a:p>
            <a:r>
              <a:rPr lang="en-US" dirty="0" smtClean="0"/>
              <a:t>got frustrated with excel auto-correcting your favorite gene?</a:t>
            </a:r>
          </a:p>
          <a:p>
            <a:r>
              <a:rPr lang="en-US" dirty="0" smtClean="0"/>
              <a:t>wanted to run a program that isn’t available on your operating system?</a:t>
            </a:r>
          </a:p>
          <a:p>
            <a:r>
              <a:rPr lang="en-US" dirty="0" smtClean="0"/>
              <a:t>bored of doing same things over and over?</a:t>
            </a:r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219200" y="1808154"/>
            <a:ext cx="7517041" cy="3241691"/>
            <a:chOff x="914558" y="1705391"/>
            <a:chExt cx="7517041" cy="3241691"/>
          </a:xfrm>
        </p:grpSpPr>
        <p:sp>
          <p:nvSpPr>
            <p:cNvPr id="8" name="Explosion 2 7"/>
            <p:cNvSpPr>
              <a:spLocks noChangeAspect="1"/>
            </p:cNvSpPr>
            <p:nvPr/>
          </p:nvSpPr>
          <p:spPr bwMode="auto">
            <a:xfrm>
              <a:off x="914558" y="1705391"/>
              <a:ext cx="7517041" cy="3241691"/>
            </a:xfrm>
            <a:prstGeom prst="irregularSeal2">
              <a:avLst/>
            </a:prstGeom>
            <a:solidFill>
              <a:srgbClr val="FF0000"/>
            </a:solidFill>
            <a:ln w="9525" cap="flat" cmpd="sng" algn="ctr">
              <a:solidFill>
                <a:srgbClr val="FFFF9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9" name="Explosion 2 8"/>
            <p:cNvSpPr>
              <a:spLocks noChangeAspect="1"/>
            </p:cNvSpPr>
            <p:nvPr/>
          </p:nvSpPr>
          <p:spPr bwMode="auto">
            <a:xfrm>
              <a:off x="1411037" y="2012291"/>
              <a:ext cx="6285164" cy="2710449"/>
            </a:xfrm>
            <a:prstGeom prst="irregularSeal2">
              <a:avLst/>
            </a:prstGeom>
            <a:solidFill>
              <a:srgbClr val="FFFF00"/>
            </a:solidFill>
            <a:ln w="9525" cap="flat" cmpd="sng" algn="ctr">
              <a:solidFill>
                <a:srgbClr val="FFFF9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 rot="21040552">
              <a:off x="2428793" y="2966055"/>
              <a:ext cx="3758162" cy="81629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Deflate">
                <a:avLst>
                  <a:gd name="adj" fmla="val 25431"/>
                </a:avLst>
              </a:prstTxWarp>
              <a:spAutoFit/>
            </a:bodyPr>
            <a:lstStyle/>
            <a:p>
              <a:pPr algn="ctr"/>
              <a:r>
                <a:rPr lang="en-US" sz="5400" b="1" dirty="0" smtClean="0">
                  <a:ln w="22225">
                    <a:solidFill>
                      <a:schemeClr val="tx1"/>
                    </a:solidFill>
                    <a:prstDash val="solid"/>
                  </a:ln>
                  <a:solidFill>
                    <a:srgbClr val="9966FF"/>
                  </a:solidFill>
                  <a:latin typeface="Segoe Script" panose="020B0504020000000003" pitchFamily="34" charset="0"/>
                </a:rPr>
                <a:t>You Need UNIX</a:t>
              </a:r>
              <a:endParaRPr lang="en-US" sz="54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9966FF"/>
                </a:solidFill>
                <a:latin typeface="Segoe Script" panose="020B05040200000000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3935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 rows/columns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5" y="1295400"/>
            <a:ext cx="8778875" cy="609600"/>
          </a:xfrm>
        </p:spPr>
        <p:txBody>
          <a:bodyPr/>
          <a:lstStyle/>
          <a:p>
            <a:r>
              <a:rPr lang="en-US" dirty="0" smtClean="0"/>
              <a:t>More </a:t>
            </a:r>
            <a:r>
              <a:rPr lang="en-US" dirty="0" err="1" smtClean="0"/>
              <a:t>genes_a.gff</a:t>
            </a:r>
            <a:endParaRPr lang="en-US" dirty="0"/>
          </a:p>
        </p:txBody>
      </p:sp>
      <p:pic>
        <p:nvPicPr>
          <p:cNvPr id="4" name="Picture 3" descr="Screen Shot 2014-06-26 at 12.44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57400"/>
            <a:ext cx="6134100" cy="382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488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 rows/columns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err="1"/>
              <a:t>awk</a:t>
            </a:r>
            <a:r>
              <a:rPr lang="en-US" sz="2000" dirty="0"/>
              <a:t> '{print NF}' </a:t>
            </a:r>
            <a:r>
              <a:rPr lang="en-US" sz="2000" dirty="0" err="1"/>
              <a:t>genes_a.gff</a:t>
            </a:r>
            <a:r>
              <a:rPr lang="en-US" sz="2000" dirty="0"/>
              <a:t> | head -n </a:t>
            </a:r>
            <a:r>
              <a:rPr lang="en-US" sz="2000" dirty="0" smtClean="0"/>
              <a:t>1</a:t>
            </a:r>
          </a:p>
          <a:p>
            <a:r>
              <a:rPr lang="en-US" sz="2000" dirty="0" err="1"/>
              <a:t>awk</a:t>
            </a:r>
            <a:r>
              <a:rPr lang="en-US" sz="2000" dirty="0"/>
              <a:t> '{print NR}' </a:t>
            </a:r>
            <a:r>
              <a:rPr lang="en-US" sz="2000" dirty="0" err="1"/>
              <a:t>genes_a.gff</a:t>
            </a:r>
            <a:r>
              <a:rPr lang="en-US" sz="2000" dirty="0"/>
              <a:t> | tail -n </a:t>
            </a:r>
            <a:r>
              <a:rPr lang="en-US" sz="2000" dirty="0" smtClean="0"/>
              <a:t>1</a:t>
            </a:r>
          </a:p>
          <a:p>
            <a:r>
              <a:rPr lang="en-US" sz="2000" dirty="0" smtClean="0"/>
              <a:t>more </a:t>
            </a:r>
            <a:r>
              <a:rPr lang="en-US" sz="2000" dirty="0" err="1"/>
              <a:t>genes_a.gff</a:t>
            </a:r>
            <a:r>
              <a:rPr lang="en-US" sz="2000" dirty="0"/>
              <a:t> </a:t>
            </a:r>
            <a:endParaRPr lang="en-US" sz="2000" dirty="0" smtClean="0"/>
          </a:p>
          <a:p>
            <a:r>
              <a:rPr lang="en-US" sz="2000" dirty="0"/>
              <a:t>p</a:t>
            </a:r>
            <a:r>
              <a:rPr lang="en-US" sz="2000" dirty="0" smtClean="0"/>
              <a:t>ress up to get the last command and modify with arrows</a:t>
            </a:r>
          </a:p>
          <a:p>
            <a:r>
              <a:rPr lang="en-US" sz="2000" dirty="0"/>
              <a:t>m</a:t>
            </a:r>
            <a:r>
              <a:rPr lang="en-US" sz="2000" dirty="0" smtClean="0"/>
              <a:t>ore </a:t>
            </a:r>
            <a:r>
              <a:rPr lang="en-US" sz="2000" dirty="0" err="1" smtClean="0"/>
              <a:t>genes_a.gff</a:t>
            </a:r>
            <a:r>
              <a:rPr lang="en-US" sz="2000" dirty="0" smtClean="0"/>
              <a:t> | </a:t>
            </a:r>
            <a:r>
              <a:rPr lang="en-US" sz="2000" b="1" dirty="0" err="1"/>
              <a:t>awk</a:t>
            </a:r>
            <a:r>
              <a:rPr lang="en-US" sz="2000" b="1" dirty="0"/>
              <a:t> '{print $1,$2,$5,$6}' </a:t>
            </a:r>
            <a:r>
              <a:rPr lang="en-US" sz="2000" dirty="0"/>
              <a:t>| </a:t>
            </a:r>
            <a:r>
              <a:rPr lang="en-US" sz="2000" dirty="0" smtClean="0"/>
              <a:t>more</a:t>
            </a:r>
          </a:p>
          <a:p>
            <a:r>
              <a:rPr lang="en-US" sz="2000" dirty="0"/>
              <a:t>more </a:t>
            </a:r>
            <a:r>
              <a:rPr lang="en-US" sz="2000" dirty="0" err="1"/>
              <a:t>genes_a.gff</a:t>
            </a:r>
            <a:r>
              <a:rPr lang="en-US" sz="2000" dirty="0"/>
              <a:t> | </a:t>
            </a:r>
            <a:r>
              <a:rPr lang="en-US" sz="2000" dirty="0" err="1"/>
              <a:t>awk</a:t>
            </a:r>
            <a:r>
              <a:rPr lang="en-US" sz="2000" dirty="0"/>
              <a:t> '{print $1,$2,$5,$6,</a:t>
            </a:r>
            <a:r>
              <a:rPr lang="en-US" sz="2000" b="1" dirty="0"/>
              <a:t>$6-$5</a:t>
            </a:r>
            <a:r>
              <a:rPr lang="en-US" sz="2000" dirty="0"/>
              <a:t>}' | </a:t>
            </a:r>
            <a:r>
              <a:rPr lang="en-US" sz="2000" dirty="0" smtClean="0"/>
              <a:t>more</a:t>
            </a:r>
          </a:p>
          <a:p>
            <a:r>
              <a:rPr lang="en-US" sz="2000" dirty="0"/>
              <a:t>more </a:t>
            </a:r>
            <a:r>
              <a:rPr lang="en-US" sz="2000" dirty="0" err="1"/>
              <a:t>genes_a.gff</a:t>
            </a:r>
            <a:r>
              <a:rPr lang="en-US" sz="2000" dirty="0"/>
              <a:t> | </a:t>
            </a:r>
            <a:r>
              <a:rPr lang="en-US" sz="2000" dirty="0" err="1"/>
              <a:t>awk</a:t>
            </a:r>
            <a:r>
              <a:rPr lang="en-US" sz="2000" dirty="0"/>
              <a:t> '{print $1,$2,$5,$6,$6-$5}' | </a:t>
            </a:r>
            <a:r>
              <a:rPr lang="en-US" sz="2000" b="1" dirty="0"/>
              <a:t>sort</a:t>
            </a:r>
            <a:r>
              <a:rPr lang="en-US" sz="2000" dirty="0"/>
              <a:t> | </a:t>
            </a:r>
            <a:r>
              <a:rPr lang="en-US" sz="2000" dirty="0" smtClean="0"/>
              <a:t>head</a:t>
            </a:r>
          </a:p>
          <a:p>
            <a:r>
              <a:rPr lang="en-US" sz="2000" dirty="0"/>
              <a:t>more </a:t>
            </a:r>
            <a:r>
              <a:rPr lang="en-US" sz="2000" dirty="0" err="1"/>
              <a:t>genes_a.gff</a:t>
            </a:r>
            <a:r>
              <a:rPr lang="en-US" sz="2000" dirty="0"/>
              <a:t> | </a:t>
            </a:r>
            <a:r>
              <a:rPr lang="en-US" sz="2000" dirty="0" err="1"/>
              <a:t>awk</a:t>
            </a:r>
            <a:r>
              <a:rPr lang="en-US" sz="2000" dirty="0"/>
              <a:t> '{print $1,$2,$5,$6,$6-$5}' | sort </a:t>
            </a:r>
            <a:r>
              <a:rPr lang="en-US" sz="2000" b="1" dirty="0"/>
              <a:t>-</a:t>
            </a:r>
            <a:r>
              <a:rPr lang="en-US" sz="2000" b="1" dirty="0" smtClean="0"/>
              <a:t>k </a:t>
            </a:r>
            <a:r>
              <a:rPr lang="en-US" sz="2000" b="1" dirty="0"/>
              <a:t>6</a:t>
            </a:r>
            <a:r>
              <a:rPr lang="en-US" sz="2000" b="1" dirty="0" smtClean="0"/>
              <a:t>n </a:t>
            </a:r>
            <a:r>
              <a:rPr lang="en-US" sz="2000" dirty="0" smtClean="0"/>
              <a:t>| head</a:t>
            </a:r>
          </a:p>
          <a:p>
            <a:r>
              <a:rPr lang="en-US" sz="2000" dirty="0"/>
              <a:t>more </a:t>
            </a:r>
            <a:r>
              <a:rPr lang="en-US" sz="2000" dirty="0" err="1"/>
              <a:t>genes_a.gff</a:t>
            </a:r>
            <a:r>
              <a:rPr lang="en-US" sz="2000" dirty="0"/>
              <a:t> | </a:t>
            </a:r>
            <a:r>
              <a:rPr lang="en-US" sz="2000" dirty="0" err="1"/>
              <a:t>awk</a:t>
            </a:r>
            <a:r>
              <a:rPr lang="en-US" sz="2000" dirty="0"/>
              <a:t> '{print $1,$2,$5,$6,$6-$5}' | sort -</a:t>
            </a:r>
            <a:r>
              <a:rPr lang="en-US" sz="2000" dirty="0" smtClean="0"/>
              <a:t>k </a:t>
            </a:r>
            <a:r>
              <a:rPr lang="en-US" sz="2000" dirty="0"/>
              <a:t>6</a:t>
            </a:r>
            <a:r>
              <a:rPr lang="en-US" sz="2000" b="1" dirty="0" smtClean="0"/>
              <a:t>rn</a:t>
            </a:r>
            <a:r>
              <a:rPr lang="en-US" sz="2000" dirty="0" smtClean="0"/>
              <a:t> | head</a:t>
            </a:r>
          </a:p>
          <a:p>
            <a:r>
              <a:rPr lang="en-US" sz="2000" dirty="0"/>
              <a:t>more </a:t>
            </a:r>
            <a:r>
              <a:rPr lang="en-US" sz="2000" dirty="0" err="1"/>
              <a:t>genes_a.gff</a:t>
            </a:r>
            <a:r>
              <a:rPr lang="en-US" sz="2000" dirty="0"/>
              <a:t> | </a:t>
            </a:r>
            <a:r>
              <a:rPr lang="en-US" sz="2000" dirty="0" err="1"/>
              <a:t>awk</a:t>
            </a:r>
            <a:r>
              <a:rPr lang="en-US" sz="2000" dirty="0"/>
              <a:t> '{print $1,$2,$4,$5,$6,$6-$5}' | </a:t>
            </a:r>
            <a:r>
              <a:rPr lang="en-US" sz="2000" dirty="0" err="1"/>
              <a:t>awk</a:t>
            </a:r>
            <a:r>
              <a:rPr lang="en-US" sz="2000" dirty="0"/>
              <a:t> '$6&gt;2000'</a:t>
            </a:r>
            <a:endParaRPr lang="en-US" sz="2000" dirty="0" smtClean="0"/>
          </a:p>
          <a:p>
            <a:r>
              <a:rPr lang="en-US" sz="2000" dirty="0"/>
              <a:t>more </a:t>
            </a:r>
            <a:r>
              <a:rPr lang="en-US" sz="2000" dirty="0" err="1"/>
              <a:t>genes_a.gff</a:t>
            </a:r>
            <a:r>
              <a:rPr lang="en-US" sz="2000" dirty="0"/>
              <a:t> | </a:t>
            </a:r>
            <a:r>
              <a:rPr lang="en-US" sz="2000" dirty="0" err="1"/>
              <a:t>awk</a:t>
            </a:r>
            <a:r>
              <a:rPr lang="en-US" sz="2000" dirty="0"/>
              <a:t> </a:t>
            </a:r>
            <a:r>
              <a:rPr lang="en-US" sz="2000" b="1" dirty="0" smtClean="0"/>
              <a:t>’OFS=“\t</a:t>
            </a:r>
            <a:r>
              <a:rPr lang="en-US" sz="2000" b="1" dirty="0"/>
              <a:t>" </a:t>
            </a:r>
            <a:r>
              <a:rPr lang="en-US" sz="2000" dirty="0"/>
              <a:t>{print $1,$2,$4,$5,$6,$6-$5}' | </a:t>
            </a:r>
            <a:r>
              <a:rPr lang="en-US" sz="2000" dirty="0" smtClean="0"/>
              <a:t>sort </a:t>
            </a:r>
            <a:r>
              <a:rPr lang="en-US" sz="2000" dirty="0"/>
              <a:t>-k 6rn | head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694518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AWK</a:t>
            </a:r>
            <a:endParaRPr lang="en-US" dirty="0"/>
          </a:p>
        </p:txBody>
      </p:sp>
      <p:graphicFrame>
        <p:nvGraphicFramePr>
          <p:cNvPr id="27" name="Content Placeholder 2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1402377"/>
              </p:ext>
            </p:extLst>
          </p:nvPr>
        </p:nvGraphicFramePr>
        <p:xfrm>
          <a:off x="761998" y="914400"/>
          <a:ext cx="7848602" cy="4191005"/>
        </p:xfrm>
        <a:graphic>
          <a:graphicData uri="http://schemas.openxmlformats.org/drawingml/2006/table">
            <a:tbl>
              <a:tblPr/>
              <a:tblGrid>
                <a:gridCol w="1137315"/>
                <a:gridCol w="1103649"/>
                <a:gridCol w="1103649"/>
                <a:gridCol w="1103649"/>
                <a:gridCol w="1103649"/>
                <a:gridCol w="1103649"/>
                <a:gridCol w="1193042"/>
              </a:tblGrid>
              <a:tr h="32238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9966FF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BEGIN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9966FF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9966FF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RS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9966FF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NR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Field 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Field 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Field 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Field 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Field 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1A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2A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3A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4A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5A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1B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2B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3B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4B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5B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1C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2C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3C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4C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5C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1D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2D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3D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4D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5D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1E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2E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3E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4E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5E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1F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2F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3F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4F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5F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9966FF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NF</a:t>
                      </a:r>
                      <a:endParaRPr lang="en-US" sz="1600" b="0" i="0" u="none" strike="noStrike" dirty="0">
                        <a:solidFill>
                          <a:srgbClr val="9966FF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(entire line)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9966FF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9094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724" y="76200"/>
            <a:ext cx="8931276" cy="1143000"/>
          </a:xfrm>
        </p:spPr>
        <p:txBody>
          <a:bodyPr/>
          <a:lstStyle/>
          <a:p>
            <a:r>
              <a:rPr lang="en-US" dirty="0" smtClean="0"/>
              <a:t>How many different Items are in column 4?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more </a:t>
            </a:r>
            <a:r>
              <a:rPr lang="en-US" sz="2400" dirty="0" err="1" smtClean="0"/>
              <a:t>genes_a.gff</a:t>
            </a:r>
            <a:endParaRPr lang="en-US" sz="2400" dirty="0" smtClean="0"/>
          </a:p>
          <a:p>
            <a:r>
              <a:rPr lang="en-US" sz="2400" dirty="0"/>
              <a:t>more </a:t>
            </a:r>
            <a:r>
              <a:rPr lang="en-US" sz="2400" dirty="0" err="1"/>
              <a:t>genes_a.gff</a:t>
            </a:r>
            <a:r>
              <a:rPr lang="en-US" sz="2400" dirty="0"/>
              <a:t> | </a:t>
            </a:r>
            <a:r>
              <a:rPr lang="en-US" sz="2400" dirty="0" err="1"/>
              <a:t>awk</a:t>
            </a:r>
            <a:r>
              <a:rPr lang="en-US" sz="2400" dirty="0"/>
              <a:t> '{print $4}' </a:t>
            </a:r>
            <a:endParaRPr lang="en-US" sz="2400" dirty="0" smtClean="0"/>
          </a:p>
          <a:p>
            <a:r>
              <a:rPr lang="en-US" sz="2400" dirty="0"/>
              <a:t>more </a:t>
            </a:r>
            <a:r>
              <a:rPr lang="en-US" sz="2400" dirty="0" err="1"/>
              <a:t>genes_a.gff</a:t>
            </a:r>
            <a:r>
              <a:rPr lang="en-US" sz="2400" dirty="0"/>
              <a:t> | </a:t>
            </a:r>
            <a:r>
              <a:rPr lang="en-US" sz="2400" dirty="0" err="1"/>
              <a:t>awk</a:t>
            </a:r>
            <a:r>
              <a:rPr lang="en-US" sz="2400" dirty="0"/>
              <a:t> '{print $4}' | sort </a:t>
            </a:r>
            <a:endParaRPr lang="en-US" sz="2400" dirty="0" smtClean="0"/>
          </a:p>
          <a:p>
            <a:r>
              <a:rPr lang="en-US" sz="2400" dirty="0"/>
              <a:t>more </a:t>
            </a:r>
            <a:r>
              <a:rPr lang="en-US" sz="2400" dirty="0" err="1"/>
              <a:t>genes_a.gff</a:t>
            </a:r>
            <a:r>
              <a:rPr lang="en-US" sz="2400" dirty="0"/>
              <a:t> | </a:t>
            </a:r>
            <a:r>
              <a:rPr lang="en-US" sz="2400" dirty="0" err="1"/>
              <a:t>awk</a:t>
            </a:r>
            <a:r>
              <a:rPr lang="en-US" sz="2400" dirty="0"/>
              <a:t> '{print $4}' | sort | </a:t>
            </a:r>
            <a:r>
              <a:rPr lang="en-US" sz="2400" dirty="0" err="1" smtClean="0"/>
              <a:t>uniq</a:t>
            </a:r>
            <a:endParaRPr lang="en-US" sz="2400" dirty="0" smtClean="0"/>
          </a:p>
          <a:p>
            <a:r>
              <a:rPr lang="en-US" sz="2400" dirty="0"/>
              <a:t>more </a:t>
            </a:r>
            <a:r>
              <a:rPr lang="en-US" sz="2400" dirty="0" err="1"/>
              <a:t>genes_a.gff</a:t>
            </a:r>
            <a:r>
              <a:rPr lang="en-US" sz="2400" dirty="0"/>
              <a:t> | </a:t>
            </a:r>
            <a:r>
              <a:rPr lang="en-US" sz="2400" dirty="0" err="1"/>
              <a:t>awk</a:t>
            </a:r>
            <a:r>
              <a:rPr lang="en-US" sz="2400" dirty="0"/>
              <a:t> '{print $4}' | sort | </a:t>
            </a:r>
            <a:r>
              <a:rPr lang="en-US" sz="2400" dirty="0" err="1" smtClean="0"/>
              <a:t>uniq</a:t>
            </a:r>
            <a:r>
              <a:rPr lang="en-US" sz="2400" dirty="0" smtClean="0"/>
              <a:t> –c</a:t>
            </a:r>
          </a:p>
          <a:p>
            <a:r>
              <a:rPr lang="en-US" sz="2400" dirty="0"/>
              <a:t>more </a:t>
            </a:r>
            <a:r>
              <a:rPr lang="en-US" sz="2400" dirty="0" err="1"/>
              <a:t>genes_a.gff</a:t>
            </a:r>
            <a:r>
              <a:rPr lang="en-US" sz="2400" dirty="0"/>
              <a:t> | </a:t>
            </a:r>
            <a:r>
              <a:rPr lang="en-US" sz="2400" dirty="0" err="1"/>
              <a:t>awk</a:t>
            </a:r>
            <a:r>
              <a:rPr lang="en-US" sz="2400" dirty="0"/>
              <a:t> '{print $4}' | sort | </a:t>
            </a:r>
            <a:r>
              <a:rPr lang="en-US" sz="2400" dirty="0" err="1"/>
              <a:t>uniq</a:t>
            </a:r>
            <a:r>
              <a:rPr lang="en-US" sz="2400" dirty="0"/>
              <a:t> -c | sort </a:t>
            </a:r>
            <a:r>
              <a:rPr lang="en-US" sz="2400" dirty="0" smtClean="0"/>
              <a:t>–</a:t>
            </a:r>
            <a:r>
              <a:rPr lang="en-US" sz="2400" dirty="0" err="1" smtClean="0"/>
              <a:t>rn</a:t>
            </a: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You can also use cut to grab a </a:t>
            </a:r>
            <a:r>
              <a:rPr lang="en-US" sz="2400" dirty="0" err="1" smtClean="0"/>
              <a:t>collumn</a:t>
            </a:r>
            <a:r>
              <a:rPr lang="en-US" sz="2400" dirty="0" smtClean="0"/>
              <a:t>.</a:t>
            </a:r>
            <a:endParaRPr lang="en-US" sz="2400" dirty="0"/>
          </a:p>
          <a:p>
            <a:r>
              <a:rPr lang="en-US" sz="2400" dirty="0"/>
              <a:t>cut -f 4 </a:t>
            </a:r>
            <a:r>
              <a:rPr lang="en-US" sz="2400" dirty="0" err="1" smtClean="0"/>
              <a:t>genes_a.gff</a:t>
            </a:r>
            <a:endParaRPr lang="en-US" sz="2400" dirty="0" smtClean="0"/>
          </a:p>
          <a:p>
            <a:r>
              <a:rPr lang="en-US" sz="2400" dirty="0"/>
              <a:t>cut -f 4- </a:t>
            </a:r>
            <a:r>
              <a:rPr lang="en-US" sz="2400" dirty="0" err="1"/>
              <a:t>genes_a.gff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943352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more </a:t>
            </a:r>
            <a:r>
              <a:rPr lang="en-US" sz="2200" dirty="0" err="1" smtClean="0"/>
              <a:t>AT_cDNA.fa</a:t>
            </a:r>
            <a:endParaRPr lang="en-US" sz="2200" dirty="0" smtClean="0"/>
          </a:p>
          <a:p>
            <a:r>
              <a:rPr lang="en-US" sz="2200" dirty="0" smtClean="0"/>
              <a:t>more </a:t>
            </a:r>
            <a:r>
              <a:rPr lang="en-US" sz="2200" dirty="0" err="1"/>
              <a:t>AT_cDNA.fa</a:t>
            </a:r>
            <a:r>
              <a:rPr lang="en-US" sz="2200" dirty="0"/>
              <a:t> | </a:t>
            </a:r>
            <a:r>
              <a:rPr lang="en-US" sz="2200" dirty="0" err="1"/>
              <a:t>grep</a:t>
            </a:r>
            <a:r>
              <a:rPr lang="en-US" sz="2200" dirty="0"/>
              <a:t> "&gt;" | </a:t>
            </a:r>
            <a:r>
              <a:rPr lang="en-US" sz="2200" dirty="0" smtClean="0"/>
              <a:t>more</a:t>
            </a:r>
          </a:p>
          <a:p>
            <a:r>
              <a:rPr lang="en-US" sz="2200" dirty="0" smtClean="0"/>
              <a:t>more </a:t>
            </a:r>
            <a:r>
              <a:rPr lang="en-US" sz="2200" dirty="0" err="1"/>
              <a:t>AT_cDNA.fa</a:t>
            </a:r>
            <a:r>
              <a:rPr lang="en-US" sz="2200" dirty="0"/>
              <a:t> | </a:t>
            </a:r>
            <a:r>
              <a:rPr lang="en-US" sz="2200" dirty="0" err="1"/>
              <a:t>grep</a:t>
            </a:r>
            <a:r>
              <a:rPr lang="en-US" sz="2200" dirty="0"/>
              <a:t> "&gt;" | </a:t>
            </a:r>
            <a:r>
              <a:rPr lang="en-US" sz="2200" dirty="0" err="1"/>
              <a:t>awk</a:t>
            </a:r>
            <a:r>
              <a:rPr lang="en-US" sz="2200" dirty="0"/>
              <a:t> '{</a:t>
            </a:r>
            <a:r>
              <a:rPr lang="en-US" sz="2200" dirty="0" smtClean="0"/>
              <a:t>print $1, </a:t>
            </a:r>
            <a:r>
              <a:rPr lang="en-US" sz="2200" dirty="0"/>
              <a:t>$NF}' | </a:t>
            </a:r>
            <a:r>
              <a:rPr lang="en-US" sz="2200" dirty="0" smtClean="0"/>
              <a:t>more</a:t>
            </a:r>
          </a:p>
          <a:p>
            <a:r>
              <a:rPr lang="en-US" sz="2200" dirty="0" smtClean="0"/>
              <a:t>more </a:t>
            </a:r>
            <a:r>
              <a:rPr lang="en-US" sz="2200" dirty="0" err="1"/>
              <a:t>AT_cDNA.fa</a:t>
            </a:r>
            <a:r>
              <a:rPr lang="en-US" sz="2200" dirty="0"/>
              <a:t> | </a:t>
            </a:r>
            <a:r>
              <a:rPr lang="en-US" sz="2200" dirty="0" err="1"/>
              <a:t>grep</a:t>
            </a:r>
            <a:r>
              <a:rPr lang="en-US" sz="2200" dirty="0"/>
              <a:t> "&gt;" | </a:t>
            </a:r>
            <a:r>
              <a:rPr lang="en-US" sz="2200" dirty="0" err="1"/>
              <a:t>awk</a:t>
            </a:r>
            <a:r>
              <a:rPr lang="en-US" sz="2200" dirty="0"/>
              <a:t> '{print $1,$NF}' | </a:t>
            </a:r>
            <a:r>
              <a:rPr lang="en-US" sz="2200" dirty="0" err="1"/>
              <a:t>sed</a:t>
            </a:r>
            <a:r>
              <a:rPr lang="en-US" sz="2200" dirty="0"/>
              <a:t> 's/LENGTH=//</a:t>
            </a:r>
            <a:r>
              <a:rPr lang="en-US" sz="2200" dirty="0" smtClean="0"/>
              <a:t>g’</a:t>
            </a:r>
          </a:p>
          <a:p>
            <a:r>
              <a:rPr lang="en-US" sz="2200" dirty="0"/>
              <a:t>more </a:t>
            </a:r>
            <a:r>
              <a:rPr lang="en-US" sz="2200" dirty="0" err="1"/>
              <a:t>AT_cDNA.fa</a:t>
            </a:r>
            <a:r>
              <a:rPr lang="en-US" sz="2200" dirty="0"/>
              <a:t> | </a:t>
            </a:r>
            <a:r>
              <a:rPr lang="en-US" sz="2200" dirty="0" err="1"/>
              <a:t>grep</a:t>
            </a:r>
            <a:r>
              <a:rPr lang="en-US" sz="2200" dirty="0"/>
              <a:t> "&gt;" | </a:t>
            </a:r>
            <a:r>
              <a:rPr lang="en-US" sz="2200" dirty="0" err="1"/>
              <a:t>awk</a:t>
            </a:r>
            <a:r>
              <a:rPr lang="en-US" sz="2200" dirty="0"/>
              <a:t> '{print $1,$NF}' | </a:t>
            </a:r>
            <a:r>
              <a:rPr lang="en-US" sz="2200" dirty="0" err="1"/>
              <a:t>sed</a:t>
            </a:r>
            <a:r>
              <a:rPr lang="en-US" sz="2200" dirty="0"/>
              <a:t> 's/LENGTH=//g’ </a:t>
            </a:r>
            <a:endParaRPr lang="en-US" sz="2200" dirty="0" smtClean="0"/>
          </a:p>
          <a:p>
            <a:r>
              <a:rPr lang="en-US" sz="2200" dirty="0" smtClean="0"/>
              <a:t>more </a:t>
            </a:r>
            <a:r>
              <a:rPr lang="en-US" sz="2200" dirty="0" err="1"/>
              <a:t>AT_cDNA.fa</a:t>
            </a:r>
            <a:r>
              <a:rPr lang="en-US" sz="2200" dirty="0"/>
              <a:t> | </a:t>
            </a:r>
            <a:r>
              <a:rPr lang="en-US" sz="2200" dirty="0" err="1"/>
              <a:t>grep</a:t>
            </a:r>
            <a:r>
              <a:rPr lang="en-US" sz="2200" dirty="0"/>
              <a:t> "&gt;" | </a:t>
            </a:r>
            <a:r>
              <a:rPr lang="en-US" sz="2200" dirty="0" err="1"/>
              <a:t>awk</a:t>
            </a:r>
            <a:r>
              <a:rPr lang="en-US" sz="2200" dirty="0"/>
              <a:t> '{print $1,$NF}' | </a:t>
            </a:r>
            <a:r>
              <a:rPr lang="en-US" sz="2200" dirty="0" err="1"/>
              <a:t>sed</a:t>
            </a:r>
            <a:r>
              <a:rPr lang="en-US" sz="2200" dirty="0"/>
              <a:t> 's/LENGTH=//g</a:t>
            </a:r>
            <a:r>
              <a:rPr lang="en-US" sz="2200" dirty="0" smtClean="0"/>
              <a:t>’ | </a:t>
            </a:r>
            <a:r>
              <a:rPr lang="en-US" sz="2200" dirty="0" err="1" smtClean="0"/>
              <a:t>perl</a:t>
            </a:r>
            <a:r>
              <a:rPr lang="en-US" sz="2200" dirty="0" smtClean="0"/>
              <a:t> -</a:t>
            </a:r>
            <a:r>
              <a:rPr lang="en-US" sz="2200" dirty="0" err="1" smtClean="0"/>
              <a:t>pe</a:t>
            </a:r>
            <a:r>
              <a:rPr lang="en-US" sz="2200" dirty="0" smtClean="0"/>
              <a:t> ‘s/&gt;//g’ </a:t>
            </a:r>
          </a:p>
          <a:p>
            <a:r>
              <a:rPr lang="en-US" sz="2400" dirty="0"/>
              <a:t>more </a:t>
            </a:r>
            <a:r>
              <a:rPr lang="en-US" sz="2400" dirty="0" err="1"/>
              <a:t>AT_cDNA.fa</a:t>
            </a:r>
            <a:r>
              <a:rPr lang="en-US" sz="2400" dirty="0"/>
              <a:t> | </a:t>
            </a:r>
            <a:r>
              <a:rPr lang="en-US" sz="2400" dirty="0" err="1"/>
              <a:t>grep</a:t>
            </a:r>
            <a:r>
              <a:rPr lang="en-US" sz="2400" dirty="0"/>
              <a:t> "&gt;" | </a:t>
            </a:r>
            <a:r>
              <a:rPr lang="en-US" sz="2400" dirty="0" err="1"/>
              <a:t>awk</a:t>
            </a:r>
            <a:r>
              <a:rPr lang="en-US" sz="2400" dirty="0"/>
              <a:t> '{print $1,$NF}' | </a:t>
            </a:r>
            <a:r>
              <a:rPr lang="en-US" sz="2400" dirty="0" err="1"/>
              <a:t>sed</a:t>
            </a:r>
            <a:r>
              <a:rPr lang="en-US" sz="2400" dirty="0"/>
              <a:t> 's/LENGTH=//g' | </a:t>
            </a:r>
            <a:r>
              <a:rPr lang="en-US" sz="2400" dirty="0" err="1"/>
              <a:t>perl</a:t>
            </a:r>
            <a:r>
              <a:rPr lang="en-US" sz="2400" dirty="0"/>
              <a:t> -</a:t>
            </a:r>
            <a:r>
              <a:rPr lang="en-US" sz="2400" dirty="0" err="1"/>
              <a:t>pe</a:t>
            </a:r>
            <a:r>
              <a:rPr lang="en-US" sz="2400" dirty="0"/>
              <a:t> 's/&gt;//g' &gt; </a:t>
            </a:r>
            <a:r>
              <a:rPr lang="en-US" sz="2400" dirty="0" smtClean="0"/>
              <a:t>AT_cDNA.len2</a:t>
            </a:r>
          </a:p>
          <a:p>
            <a:r>
              <a:rPr lang="en-US" sz="2200" dirty="0"/>
              <a:t>c</a:t>
            </a:r>
            <a:r>
              <a:rPr lang="en-US" sz="2200" dirty="0" smtClean="0"/>
              <a:t>at </a:t>
            </a:r>
            <a:r>
              <a:rPr lang="en-US" sz="2200" dirty="0" err="1" smtClean="0"/>
              <a:t>AT_cDNA.fa</a:t>
            </a:r>
            <a:r>
              <a:rPr lang="en-US" sz="2200" dirty="0" smtClean="0"/>
              <a:t> | ./</a:t>
            </a:r>
            <a:r>
              <a:rPr lang="en-US" sz="2200" dirty="0" err="1" smtClean="0"/>
              <a:t>seqlen.awk</a:t>
            </a:r>
            <a:r>
              <a:rPr lang="en-US" sz="2200" dirty="0" smtClean="0"/>
              <a:t> &gt; </a:t>
            </a:r>
            <a:r>
              <a:rPr lang="en-US" sz="2200" dirty="0" err="1" smtClean="0"/>
              <a:t>AT_cDNA.len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1203637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diff </a:t>
            </a:r>
            <a:r>
              <a:rPr lang="en-US" sz="2800" dirty="0" err="1"/>
              <a:t>AT_cDNA.len</a:t>
            </a:r>
            <a:r>
              <a:rPr lang="en-US" sz="2800" dirty="0"/>
              <a:t> AT_cDNA.len2</a:t>
            </a:r>
          </a:p>
          <a:p>
            <a:r>
              <a:rPr lang="en-US" dirty="0" err="1"/>
              <a:t>comm</a:t>
            </a:r>
            <a:r>
              <a:rPr lang="en-US" dirty="0"/>
              <a:t> </a:t>
            </a:r>
            <a:r>
              <a:rPr lang="en-US" dirty="0" err="1"/>
              <a:t>AT_cDNA.len</a:t>
            </a:r>
            <a:r>
              <a:rPr lang="en-US" dirty="0"/>
              <a:t> AT_cDNA.len2</a:t>
            </a:r>
          </a:p>
        </p:txBody>
      </p:sp>
    </p:spTree>
    <p:extLst>
      <p:ext uri="{BB962C8B-B14F-4D97-AF65-F5344CB8AC3E}">
        <p14:creationId xmlns:p14="http://schemas.microsoft.com/office/powerpoint/2010/main" val="1226919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</a:t>
            </a:r>
            <a:r>
              <a:rPr lang="en-US" dirty="0"/>
              <a:t>R1.fastq | paste - - - - | </a:t>
            </a:r>
            <a:r>
              <a:rPr lang="en-US" dirty="0" smtClean="0"/>
              <a:t>more</a:t>
            </a:r>
          </a:p>
          <a:p>
            <a:r>
              <a:rPr lang="en-US" dirty="0"/>
              <a:t>more R1.fastq | paste - - - - | </a:t>
            </a:r>
            <a:r>
              <a:rPr lang="en-US" dirty="0" err="1"/>
              <a:t>awk</a:t>
            </a:r>
            <a:r>
              <a:rPr lang="en-US" dirty="0"/>
              <a:t> '{print $1,$2; print $3</a:t>
            </a:r>
            <a:r>
              <a:rPr lang="en-US" dirty="0" smtClean="0"/>
              <a:t>}’</a:t>
            </a:r>
          </a:p>
          <a:p>
            <a:r>
              <a:rPr lang="en-US" dirty="0"/>
              <a:t>more R1.fastq | paste - - - - | </a:t>
            </a:r>
            <a:r>
              <a:rPr lang="en-US" dirty="0" err="1"/>
              <a:t>awk</a:t>
            </a:r>
            <a:r>
              <a:rPr lang="en-US" dirty="0"/>
              <a:t> '{print $1,$2; print $3</a:t>
            </a:r>
            <a:r>
              <a:rPr lang="en-US" dirty="0" smtClean="0"/>
              <a:t>}’ |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/>
              <a:t>'s/@/&gt;/</a:t>
            </a:r>
            <a:r>
              <a:rPr lang="en-US" dirty="0" smtClean="0"/>
              <a:t>g’ &gt; R1.fasta</a:t>
            </a:r>
            <a:endParaRPr lang="en-US" dirty="0"/>
          </a:p>
        </p:txBody>
      </p:sp>
      <p:pic>
        <p:nvPicPr>
          <p:cNvPr id="4" name="Picture 3" descr="Screen Shot 2014-06-26 at 3.23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029200"/>
            <a:ext cx="7048500" cy="381000"/>
          </a:xfrm>
          <a:prstGeom prst="rect">
            <a:avLst/>
          </a:prstGeom>
        </p:spPr>
      </p:pic>
      <p:pic>
        <p:nvPicPr>
          <p:cNvPr id="5" name="Picture 4" descr="Screen Shot 2014-06-26 at 3.23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00200"/>
            <a:ext cx="70358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5467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</a:t>
            </a:r>
            <a:r>
              <a:rPr lang="en-US" dirty="0" err="1" smtClean="0"/>
              <a:t>c</a:t>
            </a:r>
            <a:r>
              <a:rPr lang="en-US" dirty="0" smtClean="0"/>
              <a:t> R1.fastq</a:t>
            </a:r>
          </a:p>
          <a:p>
            <a:r>
              <a:rPr lang="en-US" dirty="0" smtClean="0"/>
              <a:t>split </a:t>
            </a:r>
            <a:r>
              <a:rPr lang="en-US" dirty="0"/>
              <a:t>-l 4000 R1.fastq </a:t>
            </a:r>
            <a:r>
              <a:rPr lang="en-US" dirty="0" smtClean="0"/>
              <a:t>R1_</a:t>
            </a:r>
          </a:p>
          <a:p>
            <a:r>
              <a:rPr lang="en-US" dirty="0" err="1"/>
              <a:t>l</a:t>
            </a:r>
            <a:r>
              <a:rPr lang="en-US" dirty="0" err="1" smtClean="0"/>
              <a:t>s</a:t>
            </a:r>
            <a:r>
              <a:rPr lang="en-US" dirty="0" smtClean="0"/>
              <a:t> R1_* | </a:t>
            </a:r>
            <a:r>
              <a:rPr lang="en-US" dirty="0" err="1" smtClean="0"/>
              <a:t>wc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8185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Part 2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Moving data			cat,&gt;,&gt;&gt;,&lt;,|</a:t>
            </a:r>
          </a:p>
          <a:p>
            <a:r>
              <a:rPr lang="en-US" dirty="0" smtClean="0"/>
              <a:t>Regular expressions		/^.*[0-9]+[a-z]*.*$/</a:t>
            </a:r>
          </a:p>
          <a:p>
            <a:r>
              <a:rPr lang="en-US" dirty="0" smtClean="0"/>
              <a:t>Find and replace   		</a:t>
            </a:r>
            <a:r>
              <a:rPr lang="en-US" dirty="0" err="1" smtClean="0"/>
              <a:t>grep,sed,tr</a:t>
            </a:r>
            <a:endParaRPr lang="en-US" dirty="0" smtClean="0"/>
          </a:p>
          <a:p>
            <a:r>
              <a:rPr lang="en-US" dirty="0" smtClean="0"/>
              <a:t>Manipulating rows/columns	</a:t>
            </a:r>
            <a:r>
              <a:rPr lang="en-US" dirty="0" err="1" smtClean="0"/>
              <a:t>cut,awk</a:t>
            </a:r>
            <a:endParaRPr lang="en-US" dirty="0"/>
          </a:p>
          <a:p>
            <a:r>
              <a:rPr lang="en-US" dirty="0" smtClean="0"/>
              <a:t>Comparing files			</a:t>
            </a:r>
            <a:r>
              <a:rPr lang="en-US" dirty="0" err="1" smtClean="0"/>
              <a:t>wc</a:t>
            </a:r>
            <a:r>
              <a:rPr lang="en-US" dirty="0" err="1"/>
              <a:t>,sort,uniq,diff,</a:t>
            </a:r>
            <a:r>
              <a:rPr lang="en-US" dirty="0" err="1" smtClean="0"/>
              <a:t>comm</a:t>
            </a:r>
            <a:endParaRPr lang="en-US" dirty="0" smtClean="0"/>
          </a:p>
          <a:p>
            <a:r>
              <a:rPr lang="en-US" dirty="0" smtClean="0"/>
              <a:t>Manipulating files		</a:t>
            </a:r>
            <a:r>
              <a:rPr lang="en-US" dirty="0" err="1" smtClean="0"/>
              <a:t>split</a:t>
            </a:r>
            <a:r>
              <a:rPr lang="en-US" dirty="0" err="1"/>
              <a:t>,join,</a:t>
            </a:r>
            <a:r>
              <a:rPr lang="en-US" dirty="0" err="1" smtClean="0"/>
              <a:t>paste</a:t>
            </a:r>
            <a:r>
              <a:rPr lang="en-US" dirty="0" smtClean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6343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Logging into </a:t>
            </a:r>
            <a:r>
              <a:rPr lang="en-US" dirty="0" err="1" smtClean="0"/>
              <a:t>hpc</a:t>
            </a:r>
            <a:r>
              <a:rPr lang="en-US" dirty="0" smtClean="0"/>
              <a:t>-class  (remote machine)</a:t>
            </a:r>
          </a:p>
          <a:p>
            <a:pPr lvl="1"/>
            <a:r>
              <a:rPr lang="en-US" dirty="0" err="1" smtClean="0"/>
              <a:t>ssh</a:t>
            </a:r>
            <a:endParaRPr lang="en-US" dirty="0" smtClean="0"/>
          </a:p>
          <a:p>
            <a:r>
              <a:rPr lang="en-US" dirty="0" smtClean="0"/>
              <a:t>Transferring and Downloading data</a:t>
            </a:r>
          </a:p>
          <a:p>
            <a:pPr lvl="1"/>
            <a:r>
              <a:rPr lang="en-US" dirty="0" err="1" smtClean="0"/>
              <a:t>Git,wget,rsync,scp</a:t>
            </a:r>
            <a:endParaRPr lang="en-US" dirty="0" smtClean="0"/>
          </a:p>
          <a:p>
            <a:r>
              <a:rPr lang="en-US" dirty="0" smtClean="0"/>
              <a:t>Preinstalled software</a:t>
            </a:r>
          </a:p>
          <a:p>
            <a:r>
              <a:rPr lang="en-US" dirty="0" smtClean="0"/>
              <a:t>Understanding Queues</a:t>
            </a:r>
          </a:p>
          <a:p>
            <a:pPr lvl="1"/>
            <a:r>
              <a:rPr lang="en-US" dirty="0" err="1" smtClean="0"/>
              <a:t>Qstat</a:t>
            </a:r>
            <a:r>
              <a:rPr lang="en-US" dirty="0" smtClean="0"/>
              <a:t>, </a:t>
            </a:r>
            <a:r>
              <a:rPr lang="en-US" dirty="0" err="1" smtClean="0"/>
              <a:t>qtop</a:t>
            </a:r>
            <a:r>
              <a:rPr lang="en-US" dirty="0" smtClean="0"/>
              <a:t> </a:t>
            </a:r>
          </a:p>
          <a:p>
            <a:r>
              <a:rPr lang="en-US" dirty="0" smtClean="0"/>
              <a:t>Submitting Jobs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253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UNIX?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Widely </a:t>
            </a:r>
            <a:r>
              <a:rPr lang="en-US" dirty="0"/>
              <a:t>used multiuser operating </a:t>
            </a:r>
            <a:r>
              <a:rPr lang="en-US" dirty="0" smtClean="0"/>
              <a:t>system</a:t>
            </a:r>
          </a:p>
          <a:p>
            <a:r>
              <a:rPr lang="en-US" dirty="0" smtClean="0"/>
              <a:t>Linux: </a:t>
            </a:r>
            <a:r>
              <a:rPr lang="en-US" dirty="0"/>
              <a:t>free version of </a:t>
            </a:r>
            <a:r>
              <a:rPr lang="en-US" dirty="0" smtClean="0"/>
              <a:t>UNIX-like operating system</a:t>
            </a:r>
          </a:p>
          <a:p>
            <a:pPr lvl="1"/>
            <a:r>
              <a:rPr lang="en-US" sz="2400" dirty="0"/>
              <a:t>Red Hat Enterprise Linux, Ubuntu, and </a:t>
            </a:r>
            <a:r>
              <a:rPr lang="en-US" sz="2400" dirty="0" err="1" smtClean="0"/>
              <a:t>CentOS</a:t>
            </a:r>
            <a:endParaRPr lang="en-US" sz="2400" dirty="0" smtClean="0"/>
          </a:p>
          <a:p>
            <a:r>
              <a:rPr lang="en-US" sz="2800" dirty="0" smtClean="0"/>
              <a:t>Used </a:t>
            </a:r>
            <a:r>
              <a:rPr lang="en-US" sz="2800" dirty="0"/>
              <a:t>on high-end workstations, database servers, </a:t>
            </a:r>
            <a:r>
              <a:rPr lang="en-US" sz="2800" dirty="0" smtClean="0"/>
              <a:t>web servers and managing shared resources</a:t>
            </a:r>
          </a:p>
          <a:p>
            <a:r>
              <a:rPr lang="en-US" sz="2800" dirty="0" smtClean="0"/>
              <a:t>Standard features include:</a:t>
            </a:r>
          </a:p>
          <a:p>
            <a:pPr lvl="1"/>
            <a:r>
              <a:rPr lang="en-US" sz="2400" dirty="0" smtClean="0"/>
              <a:t>Security, reliability, scalability</a:t>
            </a:r>
          </a:p>
          <a:p>
            <a:pPr lvl="1"/>
            <a:r>
              <a:rPr lang="en-US" sz="2400" dirty="0" smtClean="0"/>
              <a:t>supports multi-user (as in 100s)</a:t>
            </a:r>
          </a:p>
        </p:txBody>
      </p:sp>
    </p:spTree>
    <p:extLst>
      <p:ext uri="{BB962C8B-B14F-4D97-AF65-F5344CB8AC3E}">
        <p14:creationId xmlns:p14="http://schemas.microsoft.com/office/powerpoint/2010/main" val="266943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/>
          <p:cNvSpPr/>
          <p:nvPr/>
        </p:nvSpPr>
        <p:spPr bwMode="auto">
          <a:xfrm>
            <a:off x="3352800" y="1234624"/>
            <a:ext cx="2333707" cy="2826395"/>
          </a:xfrm>
          <a:prstGeom prst="roundRect">
            <a:avLst>
              <a:gd name="adj" fmla="val 6776"/>
            </a:avLst>
          </a:prstGeom>
          <a:solidFill>
            <a:schemeClr val="accent5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724" y="76200"/>
            <a:ext cx="8474075" cy="1143000"/>
          </a:xfrm>
        </p:spPr>
        <p:txBody>
          <a:bodyPr/>
          <a:lstStyle/>
          <a:p>
            <a:r>
              <a:rPr lang="en-US" dirty="0" smtClean="0"/>
              <a:t>High Performance Computing (HPC)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969" y="1715987"/>
            <a:ext cx="617538" cy="617538"/>
          </a:xfr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83060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97151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07511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1602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38709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2800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56247" y="3151880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3" name="Group 42"/>
          <p:cNvGrpSpPr/>
          <p:nvPr/>
        </p:nvGrpSpPr>
        <p:grpSpPr>
          <a:xfrm rot="16200000" flipV="1">
            <a:off x="4212432" y="1831079"/>
            <a:ext cx="735012" cy="1836738"/>
            <a:chOff x="1931988" y="2717800"/>
            <a:chExt cx="5089526" cy="1836738"/>
          </a:xfrm>
        </p:grpSpPr>
        <p:sp>
          <p:nvSpPr>
            <p:cNvPr id="24" name="Freeform 8"/>
            <p:cNvSpPr>
              <a:spLocks/>
            </p:cNvSpPr>
            <p:nvPr/>
          </p:nvSpPr>
          <p:spPr bwMode="auto">
            <a:xfrm>
              <a:off x="4476751" y="2717800"/>
              <a:ext cx="2544763" cy="906463"/>
            </a:xfrm>
            <a:custGeom>
              <a:avLst/>
              <a:gdLst>
                <a:gd name="T0" fmla="*/ 0 w 1603"/>
                <a:gd name="T1" fmla="*/ 571 h 571"/>
                <a:gd name="T2" fmla="*/ 0 w 1603"/>
                <a:gd name="T3" fmla="*/ 0 h 571"/>
                <a:gd name="T4" fmla="*/ 1603 w 1603"/>
                <a:gd name="T5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571">
                  <a:moveTo>
                    <a:pt x="0" y="571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4476751" y="3024188"/>
              <a:ext cx="2544763" cy="752475"/>
            </a:xfrm>
            <a:custGeom>
              <a:avLst/>
              <a:gdLst>
                <a:gd name="T0" fmla="*/ 0 w 1603"/>
                <a:gd name="T1" fmla="*/ 474 h 474"/>
                <a:gd name="T2" fmla="*/ 0 w 1603"/>
                <a:gd name="T3" fmla="*/ 0 h 474"/>
                <a:gd name="T4" fmla="*/ 1603 w 1603"/>
                <a:gd name="T5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474">
                  <a:moveTo>
                    <a:pt x="0" y="474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2"/>
            <p:cNvSpPr>
              <a:spLocks/>
            </p:cNvSpPr>
            <p:nvPr/>
          </p:nvSpPr>
          <p:spPr bwMode="auto">
            <a:xfrm>
              <a:off x="4476751" y="3330575"/>
              <a:ext cx="2544763" cy="600075"/>
            </a:xfrm>
            <a:custGeom>
              <a:avLst/>
              <a:gdLst>
                <a:gd name="T0" fmla="*/ 0 w 1603"/>
                <a:gd name="T1" fmla="*/ 378 h 378"/>
                <a:gd name="T2" fmla="*/ 0 w 1603"/>
                <a:gd name="T3" fmla="*/ 0 h 378"/>
                <a:gd name="T4" fmla="*/ 1603 w 1603"/>
                <a:gd name="T5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378">
                  <a:moveTo>
                    <a:pt x="0" y="378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/>
            <p:cNvSpPr>
              <a:spLocks/>
            </p:cNvSpPr>
            <p:nvPr/>
          </p:nvSpPr>
          <p:spPr bwMode="auto">
            <a:xfrm>
              <a:off x="4476751" y="3636963"/>
              <a:ext cx="2544763" cy="446088"/>
            </a:xfrm>
            <a:custGeom>
              <a:avLst/>
              <a:gdLst>
                <a:gd name="T0" fmla="*/ 0 w 1603"/>
                <a:gd name="T1" fmla="*/ 281 h 281"/>
                <a:gd name="T2" fmla="*/ 0 w 1603"/>
                <a:gd name="T3" fmla="*/ 0 h 281"/>
                <a:gd name="T4" fmla="*/ 1603 w 1603"/>
                <a:gd name="T5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281">
                  <a:moveTo>
                    <a:pt x="0" y="281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6"/>
            <p:cNvSpPr>
              <a:spLocks/>
            </p:cNvSpPr>
            <p:nvPr/>
          </p:nvSpPr>
          <p:spPr bwMode="auto">
            <a:xfrm>
              <a:off x="4476751" y="3943350"/>
              <a:ext cx="2544763" cy="292100"/>
            </a:xfrm>
            <a:custGeom>
              <a:avLst/>
              <a:gdLst>
                <a:gd name="T0" fmla="*/ 0 w 1603"/>
                <a:gd name="T1" fmla="*/ 184 h 184"/>
                <a:gd name="T2" fmla="*/ 0 w 1603"/>
                <a:gd name="T3" fmla="*/ 0 h 184"/>
                <a:gd name="T4" fmla="*/ 1603 w 1603"/>
                <a:gd name="T5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184">
                  <a:moveTo>
                    <a:pt x="0" y="184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8"/>
            <p:cNvSpPr>
              <a:spLocks/>
            </p:cNvSpPr>
            <p:nvPr/>
          </p:nvSpPr>
          <p:spPr bwMode="auto">
            <a:xfrm>
              <a:off x="4476751" y="4248150"/>
              <a:ext cx="2544763" cy="141288"/>
            </a:xfrm>
            <a:custGeom>
              <a:avLst/>
              <a:gdLst>
                <a:gd name="T0" fmla="*/ 0 w 1603"/>
                <a:gd name="T1" fmla="*/ 89 h 89"/>
                <a:gd name="T2" fmla="*/ 0 w 1603"/>
                <a:gd name="T3" fmla="*/ 0 h 89"/>
                <a:gd name="T4" fmla="*/ 1603 w 1603"/>
                <a:gd name="T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89">
                  <a:moveTo>
                    <a:pt x="0" y="89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0"/>
            <p:cNvSpPr>
              <a:spLocks/>
            </p:cNvSpPr>
            <p:nvPr/>
          </p:nvSpPr>
          <p:spPr bwMode="auto">
            <a:xfrm>
              <a:off x="4476751" y="4414838"/>
              <a:ext cx="2544763" cy="139700"/>
            </a:xfrm>
            <a:custGeom>
              <a:avLst/>
              <a:gdLst>
                <a:gd name="T0" fmla="*/ 0 w 1603"/>
                <a:gd name="T1" fmla="*/ 0 h 88"/>
                <a:gd name="T2" fmla="*/ 0 w 1603"/>
                <a:gd name="T3" fmla="*/ 88 h 88"/>
                <a:gd name="T4" fmla="*/ 1603 w 1603"/>
                <a:gd name="T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88">
                  <a:moveTo>
                    <a:pt x="0" y="0"/>
                  </a:moveTo>
                  <a:lnTo>
                    <a:pt x="0" y="88"/>
                  </a:lnTo>
                  <a:lnTo>
                    <a:pt x="1603" y="88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21"/>
            <p:cNvSpPr>
              <a:spLocks noChangeShapeType="1"/>
            </p:cNvSpPr>
            <p:nvPr/>
          </p:nvSpPr>
          <p:spPr bwMode="auto">
            <a:xfrm>
              <a:off x="4476751" y="3649663"/>
              <a:ext cx="0" cy="904875"/>
            </a:xfrm>
            <a:prstGeom prst="line">
              <a:avLst/>
            </a:pr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42" name="Straight Connector 41"/>
            <p:cNvCxnSpPr>
              <a:endCxn id="30" idx="1"/>
            </p:cNvCxnSpPr>
            <p:nvPr/>
          </p:nvCxnSpPr>
          <p:spPr bwMode="auto">
            <a:xfrm>
              <a:off x="1931988" y="3633537"/>
              <a:ext cx="2544763" cy="342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4" name="TextBox 43"/>
          <p:cNvSpPr txBox="1"/>
          <p:nvPr/>
        </p:nvSpPr>
        <p:spPr>
          <a:xfrm>
            <a:off x="3648856" y="1377433"/>
            <a:ext cx="1873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Segoe UI Semibold" panose="020B0702040204020203" pitchFamily="34" charset="0"/>
              </a:rPr>
              <a:t>Compute Nodes</a:t>
            </a:r>
            <a:endParaRPr lang="en-US" sz="1600" dirty="0">
              <a:latin typeface="Segoe UI Semibold" panose="020B0702040204020203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84208" y="3722465"/>
            <a:ext cx="1389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Segoe UI Semibold" panose="020B0702040204020203" pitchFamily="34" charset="0"/>
              </a:rPr>
              <a:t>Head Node</a:t>
            </a:r>
            <a:endParaRPr lang="en-US" sz="1600" dirty="0">
              <a:latin typeface="Segoe UI Semibold" panose="020B0702040204020203" pitchFamily="34" charset="0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876" y="5034035"/>
            <a:ext cx="914400" cy="9144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939" y="5034035"/>
            <a:ext cx="933450" cy="786875"/>
          </a:xfrm>
          <a:prstGeom prst="rect">
            <a:avLst/>
          </a:prstGeom>
        </p:spPr>
      </p:pic>
      <p:sp>
        <p:nvSpPr>
          <p:cNvPr id="93" name="Freeform 62"/>
          <p:cNvSpPr>
            <a:spLocks/>
          </p:cNvSpPr>
          <p:nvPr/>
        </p:nvSpPr>
        <p:spPr bwMode="auto">
          <a:xfrm rot="5400000">
            <a:off x="4449669" y="4488664"/>
            <a:ext cx="549944" cy="305281"/>
          </a:xfrm>
          <a:custGeom>
            <a:avLst/>
            <a:gdLst>
              <a:gd name="T0" fmla="*/ 0 w 1603"/>
              <a:gd name="T1" fmla="*/ 85 h 85"/>
              <a:gd name="T2" fmla="*/ 0 w 1603"/>
              <a:gd name="T3" fmla="*/ 0 h 85"/>
              <a:gd name="T4" fmla="*/ 1603 w 1603"/>
              <a:gd name="T5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03" h="85">
                <a:moveTo>
                  <a:pt x="0" y="85"/>
                </a:moveTo>
                <a:lnTo>
                  <a:pt x="0" y="0"/>
                </a:lnTo>
                <a:lnTo>
                  <a:pt x="1603" y="0"/>
                </a:lnTo>
              </a:path>
            </a:pathLst>
          </a:custGeom>
          <a:noFill/>
          <a:ln w="38100" cap="sq">
            <a:solidFill>
              <a:srgbClr val="000000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Freeform 64"/>
          <p:cNvSpPr>
            <a:spLocks/>
          </p:cNvSpPr>
          <p:nvPr/>
        </p:nvSpPr>
        <p:spPr bwMode="auto">
          <a:xfrm rot="5400000">
            <a:off x="4146184" y="4490460"/>
            <a:ext cx="549944" cy="301688"/>
          </a:xfrm>
          <a:custGeom>
            <a:avLst/>
            <a:gdLst>
              <a:gd name="T0" fmla="*/ 0 w 1603"/>
              <a:gd name="T1" fmla="*/ 0 h 84"/>
              <a:gd name="T2" fmla="*/ 0 w 1603"/>
              <a:gd name="T3" fmla="*/ 84 h 84"/>
              <a:gd name="T4" fmla="*/ 1603 w 1603"/>
              <a:gd name="T5" fmla="*/ 8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03" h="84">
                <a:moveTo>
                  <a:pt x="0" y="0"/>
                </a:moveTo>
                <a:lnTo>
                  <a:pt x="0" y="84"/>
                </a:lnTo>
                <a:lnTo>
                  <a:pt x="1603" y="84"/>
                </a:lnTo>
              </a:path>
            </a:pathLst>
          </a:custGeom>
          <a:noFill/>
          <a:ln w="38100" cap="sq">
            <a:solidFill>
              <a:srgbClr val="000000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98" name="Straight Connector 97"/>
          <p:cNvCxnSpPr/>
          <p:nvPr/>
        </p:nvCxnSpPr>
        <p:spPr bwMode="auto">
          <a:xfrm flipV="1">
            <a:off x="4578873" y="4007751"/>
            <a:ext cx="271" cy="3385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35" y="4805879"/>
            <a:ext cx="1970859" cy="127825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121960" y="4467324"/>
            <a:ext cx="1389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Segoe UI Semibold" panose="020B0702040204020203" pitchFamily="34" charset="0"/>
              </a:rPr>
              <a:t>Terminal</a:t>
            </a:r>
            <a:endParaRPr lang="en-US" sz="1600" dirty="0">
              <a:latin typeface="Segoe UI Semibold" panose="020B0702040204020203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83937" y="4467324"/>
            <a:ext cx="1389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Segoe UI Semibold" panose="020B0702040204020203" pitchFamily="34" charset="0"/>
              </a:rPr>
              <a:t>SSH</a:t>
            </a:r>
            <a:endParaRPr lang="en-US" sz="1600" dirty="0">
              <a:latin typeface="Segoe UI Semibold" panose="020B0702040204020203" pitchFamily="34" charset="0"/>
            </a:endParaRPr>
          </a:p>
        </p:txBody>
      </p:sp>
      <p:cxnSp>
        <p:nvCxnSpPr>
          <p:cNvPr id="14" name="Straight Arrow Connector 13"/>
          <p:cNvCxnSpPr>
            <a:endCxn id="3" idx="3"/>
          </p:cNvCxnSpPr>
          <p:nvPr/>
        </p:nvCxnSpPr>
        <p:spPr bwMode="auto">
          <a:xfrm flipH="1">
            <a:off x="2782094" y="5427472"/>
            <a:ext cx="1139510" cy="175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/>
          <p:cNvCxnSpPr>
            <a:stCxn id="31" idx="3"/>
            <a:endCxn id="12" idx="1"/>
          </p:cNvCxnSpPr>
          <p:nvPr/>
        </p:nvCxnSpPr>
        <p:spPr bwMode="auto">
          <a:xfrm flipV="1">
            <a:off x="2511831" y="3460649"/>
            <a:ext cx="1744416" cy="117595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5674533" y="1234624"/>
            <a:ext cx="346946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Lightning3 (research)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17 compute nodes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32 processors/node (384 total)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256Gb RAM/node (3.2Tb total)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348" y="1239886"/>
            <a:ext cx="346946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HPC-class (education)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48 compute nodes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16 processors/node (768 total)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64Gb RAM/node (3.0Tb total)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686507" y="2911001"/>
            <a:ext cx="346946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Condo (up coming)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316 compute nodes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8 processors/node (2528 total)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8Gb RAM/node (3.5Tb total)</a:t>
            </a:r>
          </a:p>
        </p:txBody>
      </p:sp>
    </p:spTree>
    <p:extLst>
      <p:ext uri="{BB962C8B-B14F-4D97-AF65-F5344CB8AC3E}">
        <p14:creationId xmlns:p14="http://schemas.microsoft.com/office/powerpoint/2010/main" val="3211977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1" grpId="0"/>
      <p:bldP spid="5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Windows:</a:t>
            </a:r>
          </a:p>
          <a:p>
            <a:pPr lvl="0"/>
            <a:r>
              <a:rPr lang="en-US" b="1" dirty="0" err="1"/>
              <a:t>PuTTY</a:t>
            </a:r>
            <a:r>
              <a:rPr lang="en-US" dirty="0"/>
              <a:t> is an extremely small download of a free, full-featured SSH client.</a:t>
            </a:r>
          </a:p>
          <a:p>
            <a:pPr lvl="0"/>
            <a:r>
              <a:rPr lang="en-US" b="1" dirty="0"/>
              <a:t>SSH Secure Shell Client</a:t>
            </a:r>
            <a:r>
              <a:rPr lang="en-US" dirty="0"/>
              <a:t>, also a full featured client that is commercial. It is available as part of the Iowa State University site-licensed software.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0710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Macintosh</a:t>
            </a:r>
          </a:p>
          <a:p>
            <a:r>
              <a:rPr lang="en-US" dirty="0" err="1" smtClean="0"/>
              <a:t>ssh</a:t>
            </a:r>
            <a:r>
              <a:rPr lang="en-US" dirty="0" smtClean="0"/>
              <a:t> -X </a:t>
            </a:r>
            <a:r>
              <a:rPr lang="en-US" dirty="0" smtClean="0">
                <a:hlinkClick r:id="rId2"/>
              </a:rPr>
              <a:t>username@hpc-class.its.iastate.edu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Note:  You will not see your password as you type.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5639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1" y="1295400"/>
            <a:ext cx="8915400" cy="4648200"/>
          </a:xfrm>
        </p:spPr>
        <p:txBody>
          <a:bodyPr/>
          <a:lstStyle/>
          <a:p>
            <a:r>
              <a:rPr lang="en-US" dirty="0" err="1" smtClean="0"/>
              <a:t>ls</a:t>
            </a:r>
            <a:r>
              <a:rPr lang="en-US" dirty="0" smtClean="0"/>
              <a:t>  					nothing in your folder</a:t>
            </a:r>
          </a:p>
          <a:p>
            <a:r>
              <a:rPr lang="en-US" dirty="0" err="1"/>
              <a:t>l</a:t>
            </a:r>
            <a:r>
              <a:rPr lang="en-US" dirty="0" err="1" smtClean="0"/>
              <a:t>s</a:t>
            </a:r>
            <a:r>
              <a:rPr lang="en-US" dirty="0" smtClean="0"/>
              <a:t> -la</a:t>
            </a:r>
          </a:p>
          <a:p>
            <a:r>
              <a:rPr lang="en-US" dirty="0" err="1"/>
              <a:t>p</a:t>
            </a:r>
            <a:r>
              <a:rPr lang="en-US" dirty="0" err="1" smtClean="0"/>
              <a:t>wd</a:t>
            </a:r>
            <a:r>
              <a:rPr lang="en-US" dirty="0" smtClean="0"/>
              <a:t>				/home/</a:t>
            </a:r>
            <a:r>
              <a:rPr lang="en-US" dirty="0" err="1" smtClean="0"/>
              <a:t>netid</a:t>
            </a:r>
            <a:endParaRPr lang="en-US" dirty="0" smtClean="0"/>
          </a:p>
          <a:p>
            <a:r>
              <a:rPr lang="en-US" dirty="0"/>
              <a:t>w</a:t>
            </a:r>
            <a:r>
              <a:rPr lang="en-US" dirty="0" smtClean="0"/>
              <a:t>ho				Who else is on this machine</a:t>
            </a:r>
          </a:p>
          <a:p>
            <a:r>
              <a:rPr lang="en-US" dirty="0" err="1" smtClean="0"/>
              <a:t>cp</a:t>
            </a:r>
            <a:r>
              <a:rPr lang="en-US" dirty="0" smtClean="0"/>
              <a:t> -r /home/severin/</a:t>
            </a:r>
            <a:r>
              <a:rPr lang="en-US" dirty="0" err="1" smtClean="0"/>
              <a:t>Basic_UNIX</a:t>
            </a:r>
            <a:r>
              <a:rPr lang="en-US" dirty="0" smtClean="0"/>
              <a:t> .</a:t>
            </a:r>
          </a:p>
          <a:p>
            <a:r>
              <a:rPr lang="en-US" dirty="0"/>
              <a:t>c</a:t>
            </a:r>
            <a:r>
              <a:rPr lang="en-US" dirty="0" smtClean="0"/>
              <a:t>d </a:t>
            </a:r>
            <a:r>
              <a:rPr lang="en-US" dirty="0" err="1" smtClean="0"/>
              <a:t>Basic_UNIX</a:t>
            </a:r>
            <a:r>
              <a:rPr lang="en-US" dirty="0" smtClean="0"/>
              <a:t>/WORKSHOP_FILES</a:t>
            </a:r>
          </a:p>
          <a:p>
            <a:endParaRPr lang="en-US" dirty="0"/>
          </a:p>
          <a:p>
            <a:r>
              <a:rPr lang="en-US" dirty="0" smtClean="0"/>
              <a:t>The remote machine will have a prompt that looks like</a:t>
            </a:r>
          </a:p>
          <a:p>
            <a:r>
              <a:rPr lang="en-US" dirty="0" smtClean="0"/>
              <a:t>[</a:t>
            </a:r>
            <a:r>
              <a:rPr lang="en-US" dirty="0" err="1" smtClean="0"/>
              <a:t>netid@</a:t>
            </a:r>
            <a:r>
              <a:rPr lang="en-US" b="1" dirty="0" err="1"/>
              <a:t>hpc-class</a:t>
            </a:r>
            <a:r>
              <a:rPr lang="en-US" b="1" dirty="0"/>
              <a:t> </a:t>
            </a:r>
            <a:r>
              <a:rPr lang="en-US" dirty="0"/>
              <a:t>WORKSHOP_FILES]$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5579779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Transferring and downloading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Downloading from a website</a:t>
            </a:r>
          </a:p>
          <a:p>
            <a:endParaRPr lang="en-US" dirty="0" smtClean="0"/>
          </a:p>
          <a:p>
            <a:r>
              <a:rPr lang="en-US" dirty="0" err="1" smtClean="0"/>
              <a:t>wget</a:t>
            </a:r>
            <a:r>
              <a:rPr lang="en-US" dirty="0" smtClean="0"/>
              <a:t> </a:t>
            </a:r>
            <a:r>
              <a:rPr lang="en-US" dirty="0">
                <a:hlinkClick r:id="rId2"/>
              </a:rPr>
              <a:t>http://goo.gl/</a:t>
            </a:r>
            <a:r>
              <a:rPr lang="en-US" dirty="0" smtClean="0">
                <a:hlinkClick r:id="rId2"/>
              </a:rPr>
              <a:t>CDXx15</a:t>
            </a:r>
            <a:r>
              <a:rPr lang="en-US" dirty="0" smtClean="0"/>
              <a:t>		=soybean annotation</a:t>
            </a:r>
            <a:endParaRPr lang="en-US" dirty="0"/>
          </a:p>
          <a:p>
            <a:r>
              <a:rPr lang="en-US" dirty="0" smtClean="0"/>
              <a:t>How do we look at this file?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1853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Transferring and downloading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95400"/>
            <a:ext cx="9144000" cy="4648200"/>
          </a:xfrm>
        </p:spPr>
        <p:txBody>
          <a:bodyPr/>
          <a:lstStyle/>
          <a:p>
            <a:r>
              <a:rPr lang="en-US" sz="2300" dirty="0" smtClean="0"/>
              <a:t>Transferring files from our local machine to the remote machine</a:t>
            </a:r>
          </a:p>
          <a:p>
            <a:endParaRPr lang="en-US" sz="2300" dirty="0" smtClean="0"/>
          </a:p>
          <a:p>
            <a:r>
              <a:rPr lang="en-US" sz="2300" dirty="0" smtClean="0"/>
              <a:t>Open up a new terminal</a:t>
            </a:r>
          </a:p>
          <a:p>
            <a:endParaRPr lang="en-US" sz="2300" dirty="0" smtClean="0"/>
          </a:p>
          <a:p>
            <a:r>
              <a:rPr lang="en-US" sz="2300" dirty="0"/>
              <a:t>touch </a:t>
            </a:r>
            <a:r>
              <a:rPr lang="en-US" sz="2300" dirty="0" err="1" smtClean="0"/>
              <a:t>cats.txt</a:t>
            </a:r>
            <a:endParaRPr lang="en-US" sz="2300" dirty="0" smtClean="0"/>
          </a:p>
          <a:p>
            <a:r>
              <a:rPr lang="en-US" sz="2300" dirty="0" err="1"/>
              <a:t>scp</a:t>
            </a:r>
            <a:r>
              <a:rPr lang="en-US" sz="2300" dirty="0"/>
              <a:t> </a:t>
            </a:r>
            <a:r>
              <a:rPr lang="en-US" sz="2300" dirty="0" err="1"/>
              <a:t>cats.txt</a:t>
            </a:r>
            <a:r>
              <a:rPr lang="en-US" sz="2300" dirty="0"/>
              <a:t> </a:t>
            </a:r>
            <a:r>
              <a:rPr lang="en-US" sz="2300" dirty="0" err="1"/>
              <a:t>severin@hpc-class.its.iastate.edu</a:t>
            </a:r>
            <a:r>
              <a:rPr lang="en-US" sz="2300" dirty="0"/>
              <a:t>:/home/severin</a:t>
            </a:r>
            <a:endParaRPr lang="en-US" sz="2300" dirty="0" smtClean="0"/>
          </a:p>
          <a:p>
            <a:endParaRPr lang="en-US" sz="2300" dirty="0" smtClean="0"/>
          </a:p>
          <a:p>
            <a:r>
              <a:rPr lang="en-US" sz="2200" dirty="0" err="1"/>
              <a:t>rsync</a:t>
            </a:r>
            <a:r>
              <a:rPr lang="en-US" sz="2200" dirty="0"/>
              <a:t> -</a:t>
            </a:r>
            <a:r>
              <a:rPr lang="en-US" sz="2200" dirty="0" err="1"/>
              <a:t>avz</a:t>
            </a:r>
            <a:r>
              <a:rPr lang="en-US" sz="2200" dirty="0"/>
              <a:t> -e </a:t>
            </a:r>
            <a:r>
              <a:rPr lang="en-US" sz="2200" dirty="0" err="1"/>
              <a:t>ssh</a:t>
            </a:r>
            <a:r>
              <a:rPr lang="en-US" sz="2200" dirty="0"/>
              <a:t> </a:t>
            </a:r>
            <a:r>
              <a:rPr lang="en-US" sz="2200" dirty="0" err="1"/>
              <a:t>cats.txt</a:t>
            </a:r>
            <a:r>
              <a:rPr lang="en-US" sz="2200" dirty="0"/>
              <a:t> </a:t>
            </a:r>
            <a:r>
              <a:rPr lang="en-US" sz="2200" dirty="0" err="1" smtClean="0"/>
              <a:t>netid@</a:t>
            </a:r>
            <a:r>
              <a:rPr lang="en-US" sz="2200" dirty="0" err="1"/>
              <a:t>hpc-class.its.iastate.edu</a:t>
            </a:r>
            <a:r>
              <a:rPr lang="en-US" sz="2200" dirty="0"/>
              <a:t>:/home</a:t>
            </a:r>
            <a:r>
              <a:rPr lang="en-US" sz="2200" dirty="0" smtClean="0"/>
              <a:t>/</a:t>
            </a:r>
            <a:r>
              <a:rPr lang="en-US" sz="2200" dirty="0" err="1" smtClean="0"/>
              <a:t>netid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970576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Pre-installed software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module use /shared/bioinformatics/modules</a:t>
            </a:r>
          </a:p>
          <a:p>
            <a:endParaRPr lang="en-US" dirty="0" smtClean="0"/>
          </a:p>
          <a:p>
            <a:r>
              <a:rPr lang="en-US" dirty="0"/>
              <a:t>m</a:t>
            </a:r>
            <a:r>
              <a:rPr lang="en-US" dirty="0" smtClean="0"/>
              <a:t>odule avail</a:t>
            </a:r>
          </a:p>
          <a:p>
            <a:r>
              <a:rPr lang="en-US" dirty="0" smtClean="0"/>
              <a:t>module </a:t>
            </a:r>
            <a:r>
              <a:rPr lang="en-US" dirty="0"/>
              <a:t>what-</a:t>
            </a:r>
            <a:r>
              <a:rPr lang="en-US" dirty="0" smtClean="0"/>
              <a:t>is</a:t>
            </a:r>
          </a:p>
          <a:p>
            <a:endParaRPr lang="en-US" dirty="0" smtClean="0"/>
          </a:p>
          <a:p>
            <a:r>
              <a:rPr lang="en-US" dirty="0" err="1"/>
              <a:t>fastqc</a:t>
            </a:r>
            <a:r>
              <a:rPr lang="en-US" dirty="0"/>
              <a:t> --version</a:t>
            </a:r>
          </a:p>
          <a:p>
            <a:r>
              <a:rPr lang="en-US" dirty="0"/>
              <a:t>m</a:t>
            </a:r>
            <a:r>
              <a:rPr lang="en-US" dirty="0" smtClean="0"/>
              <a:t>odule load </a:t>
            </a:r>
            <a:r>
              <a:rPr lang="en-US" dirty="0" err="1" smtClean="0"/>
              <a:t>fastqc</a:t>
            </a:r>
            <a:endParaRPr lang="en-US" dirty="0" smtClean="0"/>
          </a:p>
          <a:p>
            <a:r>
              <a:rPr lang="en-US" dirty="0" err="1"/>
              <a:t>fastqc</a:t>
            </a:r>
            <a:r>
              <a:rPr lang="en-US" dirty="0"/>
              <a:t> --version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9221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Torque and </a:t>
            </a:r>
            <a:r>
              <a:rPr lang="en-US" dirty="0" err="1" smtClean="0"/>
              <a:t>Queueing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5" y="1295400"/>
            <a:ext cx="8778875" cy="1371600"/>
          </a:xfrm>
        </p:spPr>
        <p:txBody>
          <a:bodyPr/>
          <a:lstStyle/>
          <a:p>
            <a:r>
              <a:rPr lang="en-US" dirty="0" err="1"/>
              <a:t>q</a:t>
            </a:r>
            <a:r>
              <a:rPr lang="en-US" dirty="0" err="1" smtClean="0"/>
              <a:t>stat</a:t>
            </a:r>
            <a:r>
              <a:rPr lang="en-US" dirty="0" smtClean="0"/>
              <a:t> -q</a:t>
            </a:r>
          </a:p>
        </p:txBody>
      </p:sp>
      <p:pic>
        <p:nvPicPr>
          <p:cNvPr id="4" name="Picture 3" descr="Screen Shot 2014-06-26 at 3.32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743200"/>
            <a:ext cx="8825681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2990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Torque and </a:t>
            </a:r>
            <a:r>
              <a:rPr lang="en-US" dirty="0" err="1" smtClean="0"/>
              <a:t>Queueing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5" y="1295400"/>
            <a:ext cx="8778875" cy="838200"/>
          </a:xfrm>
        </p:spPr>
        <p:txBody>
          <a:bodyPr/>
          <a:lstStyle/>
          <a:p>
            <a:r>
              <a:rPr lang="en-US" dirty="0" err="1"/>
              <a:t>q</a:t>
            </a:r>
            <a:r>
              <a:rPr lang="en-US" dirty="0" err="1" smtClean="0"/>
              <a:t>stat</a:t>
            </a:r>
            <a:r>
              <a:rPr lang="en-US" dirty="0" smtClean="0"/>
              <a:t> -a</a:t>
            </a:r>
          </a:p>
        </p:txBody>
      </p:sp>
      <p:pic>
        <p:nvPicPr>
          <p:cNvPr id="5" name="Picture 4" descr="Screen Shot 2014-06-27 at 7.10.2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400"/>
            <a:ext cx="8911706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845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725" y="76200"/>
            <a:ext cx="7772400" cy="685800"/>
          </a:xfrm>
        </p:spPr>
        <p:txBody>
          <a:bodyPr/>
          <a:lstStyle/>
          <a:p>
            <a:r>
              <a:rPr lang="en-US" dirty="0" smtClean="0"/>
              <a:t>Submitting a job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778875" cy="4648200"/>
          </a:xfrm>
        </p:spPr>
        <p:txBody>
          <a:bodyPr/>
          <a:lstStyle/>
          <a:p>
            <a:r>
              <a:rPr lang="en-US" dirty="0"/>
              <a:t>#!/bin/bash</a:t>
            </a:r>
          </a:p>
          <a:p>
            <a:r>
              <a:rPr lang="en-US" dirty="0"/>
              <a:t>#PBS -l </a:t>
            </a:r>
            <a:r>
              <a:rPr lang="en-US" dirty="0" err="1"/>
              <a:t>vmem</a:t>
            </a:r>
            <a:r>
              <a:rPr lang="en-US" dirty="0"/>
              <a:t>=16Gb,pmem=4Gb,mem=16Gb</a:t>
            </a:r>
          </a:p>
          <a:p>
            <a:r>
              <a:rPr lang="en-US" dirty="0"/>
              <a:t>#PBS -l nodes=1:ppn=4:compute</a:t>
            </a:r>
          </a:p>
          <a:p>
            <a:r>
              <a:rPr lang="de-DE" dirty="0"/>
              <a:t>#PBS -l </a:t>
            </a:r>
            <a:r>
              <a:rPr lang="de-DE" dirty="0" err="1"/>
              <a:t>walltime</a:t>
            </a:r>
            <a:r>
              <a:rPr lang="de-DE" dirty="0"/>
              <a:t>=48:00:00</a:t>
            </a:r>
          </a:p>
          <a:p>
            <a:r>
              <a:rPr lang="de-DE" dirty="0"/>
              <a:t>#PBS -N </a:t>
            </a:r>
            <a:r>
              <a:rPr lang="de-DE" i="1" dirty="0" smtClean="0"/>
              <a:t>FASTQC</a:t>
            </a:r>
            <a:r>
              <a:rPr lang="de-DE" dirty="0" smtClean="0"/>
              <a:t>               </a:t>
            </a:r>
            <a:r>
              <a:rPr lang="en-US" b="1" dirty="0" smtClean="0">
                <a:sym typeface="Wingdings"/>
              </a:rPr>
              <a:t>  You can change this</a:t>
            </a:r>
          </a:p>
          <a:p>
            <a:r>
              <a:rPr lang="de-DE" dirty="0" smtClean="0"/>
              <a:t>#PBS -o ${PBS_JOBNAME}.o${PBS_JOBID} -</a:t>
            </a:r>
            <a:r>
              <a:rPr lang="de-DE" dirty="0" err="1" smtClean="0"/>
              <a:t>e</a:t>
            </a:r>
            <a:r>
              <a:rPr lang="de-DE" dirty="0" smtClean="0"/>
              <a:t> ${PBS_JOBNAME}.</a:t>
            </a:r>
            <a:r>
              <a:rPr lang="de-DE" dirty="0" err="1" smtClean="0"/>
              <a:t>e</a:t>
            </a:r>
            <a:r>
              <a:rPr lang="de-DE" dirty="0" smtClean="0"/>
              <a:t>${PBS_JOBID}</a:t>
            </a:r>
          </a:p>
          <a:p>
            <a:r>
              <a:rPr lang="de-DE" dirty="0" smtClean="0"/>
              <a:t>cd </a:t>
            </a:r>
            <a:r>
              <a:rPr lang="de-DE" dirty="0"/>
              <a:t>$</a:t>
            </a:r>
            <a:r>
              <a:rPr lang="de-DE" dirty="0" smtClean="0"/>
              <a:t>PBS_O_WORKDIR</a:t>
            </a:r>
          </a:p>
          <a:p>
            <a:endParaRPr lang="de-DE" dirty="0"/>
          </a:p>
          <a:p>
            <a:r>
              <a:rPr lang="en-US" dirty="0" err="1"/>
              <a:t>fastqc</a:t>
            </a:r>
            <a:r>
              <a:rPr lang="en-US" dirty="0"/>
              <a:t> R1.</a:t>
            </a:r>
            <a:r>
              <a:rPr lang="en-US" dirty="0" smtClean="0"/>
              <a:t>fastq     </a:t>
            </a:r>
            <a:r>
              <a:rPr lang="en-US" b="1" dirty="0" smtClean="0">
                <a:sym typeface="Wingdings"/>
              </a:rPr>
              <a:t>  Your command here</a:t>
            </a:r>
            <a:endParaRPr lang="de-DE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703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I learn UNIX?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5" y="1371600"/>
            <a:ext cx="8778875" cy="4572000"/>
          </a:xfrm>
        </p:spPr>
        <p:txBody>
          <a:bodyPr/>
          <a:lstStyle/>
          <a:p>
            <a:r>
              <a:rPr lang="en-US" dirty="0" smtClean="0"/>
              <a:t>Yes! Absolutely.  Anyone can if they want.</a:t>
            </a:r>
            <a:endParaRPr lang="en-US" dirty="0"/>
          </a:p>
          <a:p>
            <a:r>
              <a:rPr lang="en-US" dirty="0" smtClean="0"/>
              <a:t>No more difficult than learning Word, Excel or </a:t>
            </a:r>
            <a:r>
              <a:rPr lang="en-US" dirty="0" err="1" smtClean="0"/>
              <a:t>Powerpoint</a:t>
            </a:r>
            <a:endParaRPr lang="en-US" dirty="0" smtClean="0"/>
          </a:p>
          <a:p>
            <a:r>
              <a:rPr lang="en-US" dirty="0" smtClean="0"/>
              <a:t>Biggest difference </a:t>
            </a:r>
          </a:p>
          <a:p>
            <a:pPr lvl="1"/>
            <a:r>
              <a:rPr lang="en-US" dirty="0" smtClean="0"/>
              <a:t>In Unix:  You type the command to execute</a:t>
            </a:r>
          </a:p>
          <a:p>
            <a:pPr lvl="1"/>
            <a:r>
              <a:rPr lang="en-US" dirty="0" smtClean="0"/>
              <a:t>In Word: You use your mouse to execute a command</a:t>
            </a:r>
          </a:p>
          <a:p>
            <a:pPr lvl="1"/>
            <a:r>
              <a:rPr lang="en-US" dirty="0" smtClean="0"/>
              <a:t>Remember. In the Terminal, “don’t touch the mouse”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15800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Submitting a job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778875" cy="4648200"/>
          </a:xfrm>
        </p:spPr>
        <p:txBody>
          <a:bodyPr/>
          <a:lstStyle/>
          <a:p>
            <a:r>
              <a:rPr lang="en-US" dirty="0"/>
              <a:t>/home</a:t>
            </a:r>
            <a:r>
              <a:rPr lang="en-US" dirty="0" smtClean="0"/>
              <a:t>/</a:t>
            </a:r>
            <a:r>
              <a:rPr lang="en-US" dirty="0" err="1" smtClean="0"/>
              <a:t>netid</a:t>
            </a:r>
            <a:r>
              <a:rPr lang="en-US" dirty="0" smtClean="0"/>
              <a:t>/</a:t>
            </a:r>
            <a:r>
              <a:rPr lang="en-US" dirty="0" err="1"/>
              <a:t>Basic_UNIX</a:t>
            </a:r>
            <a:r>
              <a:rPr lang="en-US" dirty="0"/>
              <a:t>/</a:t>
            </a:r>
            <a:r>
              <a:rPr lang="en-US" dirty="0" smtClean="0"/>
              <a:t>WORKSHOP_FILES</a:t>
            </a:r>
          </a:p>
          <a:p>
            <a:endParaRPr lang="en-US" dirty="0"/>
          </a:p>
          <a:p>
            <a:r>
              <a:rPr lang="en-US" dirty="0"/>
              <a:t>m</a:t>
            </a:r>
            <a:r>
              <a:rPr lang="en-US" dirty="0" smtClean="0"/>
              <a:t>ore </a:t>
            </a:r>
            <a:r>
              <a:rPr lang="en-US" dirty="0" err="1" smtClean="0"/>
              <a:t>jobfile.sub</a:t>
            </a:r>
            <a:endParaRPr lang="en-US" dirty="0" smtClean="0"/>
          </a:p>
          <a:p>
            <a:r>
              <a:rPr lang="en-US" dirty="0" err="1"/>
              <a:t>q</a:t>
            </a:r>
            <a:r>
              <a:rPr lang="en-US" dirty="0" err="1" smtClean="0"/>
              <a:t>sub</a:t>
            </a:r>
            <a:r>
              <a:rPr lang="en-US" dirty="0" smtClean="0"/>
              <a:t> </a:t>
            </a:r>
            <a:r>
              <a:rPr lang="en-US" dirty="0" err="1" smtClean="0"/>
              <a:t>jobfile.sub</a:t>
            </a:r>
            <a:endParaRPr lang="en-US" dirty="0" smtClean="0"/>
          </a:p>
          <a:p>
            <a:r>
              <a:rPr lang="en-US" dirty="0" err="1"/>
              <a:t>q</a:t>
            </a:r>
            <a:r>
              <a:rPr lang="en-US" dirty="0" err="1" smtClean="0"/>
              <a:t>stat</a:t>
            </a:r>
            <a:r>
              <a:rPr lang="en-US" dirty="0" smtClean="0"/>
              <a:t> –a</a:t>
            </a:r>
          </a:p>
          <a:p>
            <a:endParaRPr lang="en-US" dirty="0"/>
          </a:p>
          <a:p>
            <a:r>
              <a:rPr lang="en-US" dirty="0"/>
              <a:t>R1_fastqc.html</a:t>
            </a:r>
          </a:p>
          <a:p>
            <a:r>
              <a:rPr lang="en-US" dirty="0" smtClean="0"/>
              <a:t>R2_fastqc.html</a:t>
            </a:r>
          </a:p>
          <a:p>
            <a:endParaRPr lang="en-US" dirty="0"/>
          </a:p>
          <a:p>
            <a:r>
              <a:rPr lang="en-US" dirty="0" err="1" smtClean="0"/>
              <a:t>firefox</a:t>
            </a:r>
            <a:r>
              <a:rPr lang="en-US" dirty="0" smtClean="0"/>
              <a:t> R1_fastqc.html   </a:t>
            </a:r>
            <a:r>
              <a:rPr lang="en-US" dirty="0" smtClean="0">
                <a:sym typeface="Wingdings"/>
              </a:rPr>
              <a:t> to view the results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6015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Part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Logging into </a:t>
            </a:r>
            <a:r>
              <a:rPr lang="en-US" dirty="0" err="1" smtClean="0"/>
              <a:t>hpc</a:t>
            </a:r>
            <a:r>
              <a:rPr lang="en-US" dirty="0" smtClean="0"/>
              <a:t>-class  (remote machine)</a:t>
            </a:r>
          </a:p>
          <a:p>
            <a:pPr lvl="1"/>
            <a:r>
              <a:rPr lang="en-US" dirty="0" err="1" smtClean="0"/>
              <a:t>ssh</a:t>
            </a:r>
            <a:endParaRPr lang="en-US" dirty="0" smtClean="0"/>
          </a:p>
          <a:p>
            <a:r>
              <a:rPr lang="en-US" dirty="0" smtClean="0"/>
              <a:t>Transferring and Downloading data</a:t>
            </a:r>
          </a:p>
          <a:p>
            <a:pPr lvl="1"/>
            <a:r>
              <a:rPr lang="en-US" dirty="0" err="1"/>
              <a:t>g</a:t>
            </a:r>
            <a:r>
              <a:rPr lang="en-US" dirty="0" err="1" smtClean="0"/>
              <a:t>it,wget,rsync,scp</a:t>
            </a:r>
            <a:endParaRPr lang="en-US" dirty="0" smtClean="0"/>
          </a:p>
          <a:p>
            <a:r>
              <a:rPr lang="en-US" dirty="0" smtClean="0"/>
              <a:t>Understanding Queues</a:t>
            </a:r>
          </a:p>
          <a:p>
            <a:pPr lvl="1"/>
            <a:r>
              <a:rPr lang="en-US" dirty="0" err="1" smtClean="0"/>
              <a:t>Qstat</a:t>
            </a:r>
            <a:r>
              <a:rPr lang="en-US" dirty="0" smtClean="0"/>
              <a:t>, </a:t>
            </a:r>
            <a:r>
              <a:rPr lang="en-US" dirty="0" err="1" smtClean="0"/>
              <a:t>qtop</a:t>
            </a:r>
            <a:endParaRPr lang="en-US" dirty="0"/>
          </a:p>
          <a:p>
            <a:r>
              <a:rPr lang="en-US" dirty="0" smtClean="0"/>
              <a:t>Submitting Jobs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2211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go from 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Review the material from the workshop in more detail</a:t>
            </a:r>
          </a:p>
          <a:p>
            <a:pPr lvl="1"/>
            <a:r>
              <a:rPr lang="en-US" dirty="0" smtClean="0"/>
              <a:t>Exercises  (</a:t>
            </a:r>
            <a:r>
              <a:rPr lang="en-US" dirty="0" err="1" smtClean="0"/>
              <a:t>Basic_UNIX</a:t>
            </a:r>
            <a:r>
              <a:rPr lang="en-US" dirty="0" smtClean="0"/>
              <a:t>/</a:t>
            </a:r>
            <a:r>
              <a:rPr lang="en-US" dirty="0" err="1" smtClean="0"/>
              <a:t>UNIX_exercises_all.docx</a:t>
            </a:r>
            <a:r>
              <a:rPr lang="en-US" dirty="0" smtClean="0"/>
              <a:t>)</a:t>
            </a:r>
          </a:p>
          <a:p>
            <a:r>
              <a:rPr lang="en-US" dirty="0" smtClean="0"/>
              <a:t>Unix and Perl primer for Biologists</a:t>
            </a:r>
          </a:p>
          <a:p>
            <a:pPr lvl="1"/>
            <a:r>
              <a:rPr lang="en-US" dirty="0">
                <a:hlinkClick r:id="rId2"/>
              </a:rPr>
              <a:t>http://korflab.ucdavis.edu/Unix_and_Perl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Advanced Unix workshop coming soon!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867755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Workshop Survey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Please tell us what you think about this workshop by completing this short survey (10 questions)</a:t>
            </a:r>
          </a:p>
          <a:p>
            <a:r>
              <a:rPr lang="en-US" dirty="0"/>
              <a:t>http://</a:t>
            </a:r>
            <a:r>
              <a:rPr lang="en-US" dirty="0" smtClean="0"/>
              <a:t>goo.gl/XJq7Bk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169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>
            <a:spLocks noChangeAspect="1"/>
          </p:cNvSpPr>
          <p:nvPr/>
        </p:nvSpPr>
        <p:spPr bwMode="auto">
          <a:xfrm>
            <a:off x="2171700" y="1028700"/>
            <a:ext cx="4800600" cy="4800600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3" name="Arc 92"/>
          <p:cNvSpPr>
            <a:spLocks noChangeAspect="1"/>
          </p:cNvSpPr>
          <p:nvPr/>
        </p:nvSpPr>
        <p:spPr bwMode="auto">
          <a:xfrm rot="16200000">
            <a:off x="2870077" y="1714829"/>
            <a:ext cx="3429000" cy="3429000"/>
          </a:xfrm>
          <a:prstGeom prst="arc">
            <a:avLst>
              <a:gd name="adj1" fmla="val 16200000"/>
              <a:gd name="adj2" fmla="val 18900000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2" name="Arc 91"/>
          <p:cNvSpPr/>
          <p:nvPr/>
        </p:nvSpPr>
        <p:spPr bwMode="auto">
          <a:xfrm rot="16200000">
            <a:off x="2171370" y="1028700"/>
            <a:ext cx="4800600" cy="4800600"/>
          </a:xfrm>
          <a:prstGeom prst="arc">
            <a:avLst>
              <a:gd name="adj1" fmla="val 16200000"/>
              <a:gd name="adj2" fmla="val 18900000"/>
            </a:avLst>
          </a:prstGeom>
          <a:solidFill>
            <a:schemeClr val="accent5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4" name="Rectangle 93"/>
          <p:cNvSpPr/>
          <p:nvPr/>
        </p:nvSpPr>
        <p:spPr>
          <a:xfrm rot="17520000">
            <a:off x="2240934" y="2449029"/>
            <a:ext cx="97655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dirty="0" smtClean="0">
                <a:latin typeface="Segoe UI Semibold" panose="020B0702040204020203" pitchFamily="34" charset="0"/>
              </a:rPr>
              <a:t>USER </a:t>
            </a:r>
            <a:r>
              <a:rPr lang="en-US" sz="1800" i="1" dirty="0" smtClean="0">
                <a:latin typeface="Segoe UI Semibold" panose="020B0702040204020203" pitchFamily="34" charset="0"/>
              </a:rPr>
              <a:t>N</a:t>
            </a:r>
            <a:endParaRPr lang="en-US" sz="1800" i="1" dirty="0">
              <a:latin typeface="Segoe UI Semibold" panose="020B0702040204020203" pitchFamily="34" charset="0"/>
            </a:endParaRPr>
          </a:p>
        </p:txBody>
      </p:sp>
      <p:sp>
        <p:nvSpPr>
          <p:cNvPr id="85" name="Arc 84"/>
          <p:cNvSpPr/>
          <p:nvPr/>
        </p:nvSpPr>
        <p:spPr bwMode="auto">
          <a:xfrm>
            <a:off x="2171699" y="1036468"/>
            <a:ext cx="4800600" cy="4800600"/>
          </a:xfrm>
          <a:prstGeom prst="arc">
            <a:avLst>
              <a:gd name="adj1" fmla="val 16200000"/>
              <a:gd name="adj2" fmla="val 18900000"/>
            </a:avLst>
          </a:prstGeom>
          <a:solidFill>
            <a:srgbClr val="9966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88" name="Arc 87"/>
          <p:cNvSpPr>
            <a:spLocks noChangeAspect="1"/>
          </p:cNvSpPr>
          <p:nvPr/>
        </p:nvSpPr>
        <p:spPr bwMode="auto">
          <a:xfrm>
            <a:off x="2857170" y="1735175"/>
            <a:ext cx="3429000" cy="3429000"/>
          </a:xfrm>
          <a:prstGeom prst="arc">
            <a:avLst>
              <a:gd name="adj1" fmla="val 16200000"/>
              <a:gd name="adj2" fmla="val 18900000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79" name="Rectangle 78"/>
          <p:cNvSpPr/>
          <p:nvPr/>
        </p:nvSpPr>
        <p:spPr>
          <a:xfrm rot="1320000">
            <a:off x="4903074" y="1409640"/>
            <a:ext cx="92846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dirty="0" smtClean="0">
                <a:latin typeface="Segoe UI Semibold" panose="020B0702040204020203" pitchFamily="34" charset="0"/>
              </a:rPr>
              <a:t>USER 1</a:t>
            </a:r>
            <a:endParaRPr lang="en-US" sz="1800" dirty="0">
              <a:latin typeface="Segoe UI Semibold" panose="020B0702040204020203" pitchFamily="34" charset="0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 bwMode="auto">
          <a:xfrm>
            <a:off x="2857499" y="1714499"/>
            <a:ext cx="3429000" cy="3429000"/>
          </a:xfrm>
          <a:prstGeom prst="ellipse">
            <a:avLst/>
          </a:prstGeom>
          <a:solidFill>
            <a:schemeClr val="bg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 bwMode="auto">
          <a:xfrm>
            <a:off x="3017519" y="1874519"/>
            <a:ext cx="3108960" cy="3108960"/>
          </a:xfrm>
          <a:prstGeom prst="ellipse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 bwMode="auto">
          <a:xfrm>
            <a:off x="3659187" y="2516187"/>
            <a:ext cx="1825625" cy="1825625"/>
          </a:xfrm>
          <a:prstGeom prst="ellipse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and Shells</a:t>
            </a:r>
            <a:endParaRPr lang="en-US" dirty="0"/>
          </a:p>
        </p:txBody>
      </p:sp>
      <p:sp>
        <p:nvSpPr>
          <p:cNvPr id="6" name="Oval 5"/>
          <p:cNvSpPr>
            <a:spLocks noChangeAspect="1"/>
          </p:cNvSpPr>
          <p:nvPr/>
        </p:nvSpPr>
        <p:spPr bwMode="auto">
          <a:xfrm>
            <a:off x="3726179" y="2583179"/>
            <a:ext cx="1691640" cy="1691640"/>
          </a:xfrm>
          <a:prstGeom prst="ellipse">
            <a:avLst/>
          </a:prstGeom>
          <a:pattFill prst="ltHorz">
            <a:fgClr>
              <a:srgbClr val="00B0F0"/>
            </a:fgClr>
            <a:bgClr>
              <a:schemeClr val="bg1"/>
            </a:bgClr>
          </a:patt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44975" y="3228945"/>
            <a:ext cx="145405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dirty="0" smtClean="0">
                <a:latin typeface="Segoe UI Semibold" panose="020B0702040204020203" pitchFamily="34" charset="0"/>
              </a:rPr>
              <a:t>HARDWARE</a:t>
            </a:r>
            <a:endParaRPr lang="en-US" sz="1800" dirty="0">
              <a:latin typeface="Segoe UI Semibold" panose="020B07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9542" y="1997033"/>
            <a:ext cx="99899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dirty="0" smtClean="0">
                <a:latin typeface="Segoe UI Semibold" panose="020B0702040204020203" pitchFamily="34" charset="0"/>
              </a:rPr>
              <a:t>KERNEL</a:t>
            </a:r>
            <a:endParaRPr lang="en-US" sz="1800" dirty="0">
              <a:latin typeface="Segoe UI Semibold" panose="020B0702040204020203" pitchFamily="34" charset="0"/>
            </a:endParaRPr>
          </a:p>
        </p:txBody>
      </p:sp>
      <p:cxnSp>
        <p:nvCxnSpPr>
          <p:cNvPr id="15" name="Straight Connector 14"/>
          <p:cNvCxnSpPr>
            <a:stCxn id="8" idx="4"/>
            <a:endCxn id="11" idx="4"/>
          </p:cNvCxnSpPr>
          <p:nvPr/>
        </p:nvCxnSpPr>
        <p:spPr bwMode="auto">
          <a:xfrm flipH="1" flipV="1">
            <a:off x="4571999" y="5143499"/>
            <a:ext cx="1" cy="68580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>
            <a:stCxn id="8" idx="5"/>
            <a:endCxn id="11" idx="5"/>
          </p:cNvCxnSpPr>
          <p:nvPr/>
        </p:nvCxnSpPr>
        <p:spPr bwMode="auto">
          <a:xfrm flipH="1" flipV="1">
            <a:off x="5784334" y="4641334"/>
            <a:ext cx="484934" cy="484934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>
            <a:stCxn id="11" idx="6"/>
            <a:endCxn id="8" idx="6"/>
          </p:cNvCxnSpPr>
          <p:nvPr/>
        </p:nvCxnSpPr>
        <p:spPr bwMode="auto">
          <a:xfrm>
            <a:off x="6286499" y="3428999"/>
            <a:ext cx="685801" cy="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>
            <a:stCxn id="11" idx="7"/>
            <a:endCxn id="8" idx="7"/>
          </p:cNvCxnSpPr>
          <p:nvPr/>
        </p:nvCxnSpPr>
        <p:spPr bwMode="auto">
          <a:xfrm flipV="1">
            <a:off x="5784334" y="1731732"/>
            <a:ext cx="484934" cy="48493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>
            <a:stCxn id="11" idx="0"/>
            <a:endCxn id="8" idx="0"/>
          </p:cNvCxnSpPr>
          <p:nvPr/>
        </p:nvCxnSpPr>
        <p:spPr bwMode="auto">
          <a:xfrm flipV="1">
            <a:off x="4571999" y="1028700"/>
            <a:ext cx="1" cy="685799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/>
          <p:cNvCxnSpPr>
            <a:stCxn id="11" idx="1"/>
            <a:endCxn id="8" idx="1"/>
          </p:cNvCxnSpPr>
          <p:nvPr/>
        </p:nvCxnSpPr>
        <p:spPr bwMode="auto">
          <a:xfrm flipH="1" flipV="1">
            <a:off x="2874732" y="1731732"/>
            <a:ext cx="484932" cy="48493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/>
          <p:cNvCxnSpPr>
            <a:stCxn id="11" idx="2"/>
            <a:endCxn id="8" idx="2"/>
          </p:cNvCxnSpPr>
          <p:nvPr/>
        </p:nvCxnSpPr>
        <p:spPr bwMode="auto">
          <a:xfrm flipH="1">
            <a:off x="2171700" y="3428999"/>
            <a:ext cx="685799" cy="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/>
          <p:cNvCxnSpPr>
            <a:stCxn id="11" idx="3"/>
            <a:endCxn id="8" idx="3"/>
          </p:cNvCxnSpPr>
          <p:nvPr/>
        </p:nvCxnSpPr>
        <p:spPr bwMode="auto">
          <a:xfrm flipH="1">
            <a:off x="2874732" y="4641334"/>
            <a:ext cx="484932" cy="484934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Arrow Connector 34"/>
          <p:cNvCxnSpPr/>
          <p:nvPr/>
        </p:nvCxnSpPr>
        <p:spPr bwMode="auto">
          <a:xfrm>
            <a:off x="5229620" y="3428999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1" name="Straight Arrow Connector 40"/>
          <p:cNvCxnSpPr/>
          <p:nvPr/>
        </p:nvCxnSpPr>
        <p:spPr bwMode="auto">
          <a:xfrm>
            <a:off x="3461779" y="3416150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2" name="Straight Arrow Connector 41"/>
          <p:cNvCxnSpPr/>
          <p:nvPr/>
        </p:nvCxnSpPr>
        <p:spPr bwMode="auto">
          <a:xfrm rot="5400000">
            <a:off x="4348359" y="2542389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3" name="Straight Arrow Connector 42"/>
          <p:cNvCxnSpPr/>
          <p:nvPr/>
        </p:nvCxnSpPr>
        <p:spPr bwMode="auto">
          <a:xfrm rot="5400000">
            <a:off x="4363597" y="4341812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4" name="Straight Arrow Connector 43"/>
          <p:cNvCxnSpPr/>
          <p:nvPr/>
        </p:nvCxnSpPr>
        <p:spPr bwMode="auto">
          <a:xfrm rot="2700000">
            <a:off x="4977996" y="4061193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5" name="Straight Arrow Connector 44"/>
          <p:cNvCxnSpPr/>
          <p:nvPr/>
        </p:nvCxnSpPr>
        <p:spPr bwMode="auto">
          <a:xfrm rot="8100000">
            <a:off x="3731270" y="4053795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6" name="Straight Arrow Connector 45"/>
          <p:cNvCxnSpPr/>
          <p:nvPr/>
        </p:nvCxnSpPr>
        <p:spPr bwMode="auto">
          <a:xfrm rot="8100000">
            <a:off x="4980909" y="2810773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7" name="Straight Arrow Connector 46"/>
          <p:cNvCxnSpPr/>
          <p:nvPr/>
        </p:nvCxnSpPr>
        <p:spPr bwMode="auto">
          <a:xfrm rot="2700000">
            <a:off x="3731303" y="2810772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50" name="Rectangle 49"/>
          <p:cNvSpPr/>
          <p:nvPr/>
        </p:nvSpPr>
        <p:spPr>
          <a:xfrm>
            <a:off x="4159866" y="675813"/>
            <a:ext cx="82426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dirty="0" smtClean="0">
                <a:latin typeface="Segoe UI Semibold" panose="020B0702040204020203" pitchFamily="34" charset="0"/>
              </a:rPr>
              <a:t>SHELL</a:t>
            </a:r>
            <a:endParaRPr lang="en-US" sz="1800" dirty="0">
              <a:latin typeface="Segoe UI Semibold" panose="020B0702040204020203" pitchFamily="34" charset="0"/>
            </a:endParaRPr>
          </a:p>
        </p:txBody>
      </p:sp>
      <p:cxnSp>
        <p:nvCxnSpPr>
          <p:cNvPr id="74" name="Straight Arrow Connector 73"/>
          <p:cNvCxnSpPr/>
          <p:nvPr/>
        </p:nvCxnSpPr>
        <p:spPr bwMode="auto">
          <a:xfrm rot="1320000">
            <a:off x="2826455" y="2859446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73" name="Straight Arrow Connector 72"/>
          <p:cNvCxnSpPr/>
          <p:nvPr/>
        </p:nvCxnSpPr>
        <p:spPr bwMode="auto">
          <a:xfrm rot="1320000">
            <a:off x="2857267" y="2788050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83" name="Straight Arrow Connector 82"/>
          <p:cNvCxnSpPr/>
          <p:nvPr/>
        </p:nvCxnSpPr>
        <p:spPr bwMode="auto">
          <a:xfrm rot="17520000">
            <a:off x="4986548" y="1939428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82" name="Straight Arrow Connector 81"/>
          <p:cNvCxnSpPr/>
          <p:nvPr/>
        </p:nvCxnSpPr>
        <p:spPr bwMode="auto">
          <a:xfrm rot="17520000">
            <a:off x="4924751" y="1909388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84" name="TextBox 83"/>
          <p:cNvSpPr txBox="1"/>
          <p:nvPr/>
        </p:nvSpPr>
        <p:spPr>
          <a:xfrm>
            <a:off x="-2355" y="4144404"/>
            <a:ext cx="287590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SHELL types: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Bourne Shell (</a:t>
            </a:r>
            <a:r>
              <a:rPr lang="en-US" sz="16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sh</a:t>
            </a: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C shell (</a:t>
            </a:r>
            <a:r>
              <a:rPr lang="en-US" sz="16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csh</a:t>
            </a: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TC shell (</a:t>
            </a:r>
            <a:r>
              <a:rPr lang="en-US" sz="16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tcsh</a:t>
            </a: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Korn</a:t>
            </a: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shell (</a:t>
            </a:r>
            <a:r>
              <a:rPr lang="en-US" sz="16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ksh</a:t>
            </a: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Bourne Again Shell (bash)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Z shell (</a:t>
            </a:r>
            <a:r>
              <a:rPr lang="en-US" sz="16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zsh</a:t>
            </a: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  <a:p>
            <a:endParaRPr lang="en-US" sz="1600" dirty="0" smtClean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809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2" grpId="0" animBg="1"/>
      <p:bldP spid="94" grpId="0"/>
      <p:bldP spid="85" grpId="0" animBg="1"/>
      <p:bldP spid="88" grpId="0" animBg="1"/>
      <p:bldP spid="79" grpId="0"/>
      <p:bldP spid="8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/>
          <p:cNvSpPr/>
          <p:nvPr/>
        </p:nvSpPr>
        <p:spPr bwMode="auto">
          <a:xfrm>
            <a:off x="3352800" y="1234624"/>
            <a:ext cx="2333707" cy="2826395"/>
          </a:xfrm>
          <a:prstGeom prst="roundRect">
            <a:avLst>
              <a:gd name="adj" fmla="val 6776"/>
            </a:avLst>
          </a:prstGeom>
          <a:solidFill>
            <a:schemeClr val="accent5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724" y="76200"/>
            <a:ext cx="8474075" cy="1143000"/>
          </a:xfrm>
        </p:spPr>
        <p:txBody>
          <a:bodyPr/>
          <a:lstStyle/>
          <a:p>
            <a:r>
              <a:rPr lang="en-US" dirty="0" smtClean="0"/>
              <a:t>High Performance Computing (HPC)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969" y="1715987"/>
            <a:ext cx="617538" cy="617538"/>
          </a:xfr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83060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97151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07511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1602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38709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2800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56247" y="3151880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3" name="Group 42"/>
          <p:cNvGrpSpPr/>
          <p:nvPr/>
        </p:nvGrpSpPr>
        <p:grpSpPr>
          <a:xfrm rot="16200000" flipV="1">
            <a:off x="4212432" y="1831079"/>
            <a:ext cx="735012" cy="1836738"/>
            <a:chOff x="1931988" y="2717800"/>
            <a:chExt cx="5089526" cy="1836738"/>
          </a:xfrm>
        </p:grpSpPr>
        <p:sp>
          <p:nvSpPr>
            <p:cNvPr id="24" name="Freeform 8"/>
            <p:cNvSpPr>
              <a:spLocks/>
            </p:cNvSpPr>
            <p:nvPr/>
          </p:nvSpPr>
          <p:spPr bwMode="auto">
            <a:xfrm>
              <a:off x="4476751" y="2717800"/>
              <a:ext cx="2544763" cy="906463"/>
            </a:xfrm>
            <a:custGeom>
              <a:avLst/>
              <a:gdLst>
                <a:gd name="T0" fmla="*/ 0 w 1603"/>
                <a:gd name="T1" fmla="*/ 571 h 571"/>
                <a:gd name="T2" fmla="*/ 0 w 1603"/>
                <a:gd name="T3" fmla="*/ 0 h 571"/>
                <a:gd name="T4" fmla="*/ 1603 w 1603"/>
                <a:gd name="T5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571">
                  <a:moveTo>
                    <a:pt x="0" y="571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4476751" y="3024188"/>
              <a:ext cx="2544763" cy="752475"/>
            </a:xfrm>
            <a:custGeom>
              <a:avLst/>
              <a:gdLst>
                <a:gd name="T0" fmla="*/ 0 w 1603"/>
                <a:gd name="T1" fmla="*/ 474 h 474"/>
                <a:gd name="T2" fmla="*/ 0 w 1603"/>
                <a:gd name="T3" fmla="*/ 0 h 474"/>
                <a:gd name="T4" fmla="*/ 1603 w 1603"/>
                <a:gd name="T5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474">
                  <a:moveTo>
                    <a:pt x="0" y="474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2"/>
            <p:cNvSpPr>
              <a:spLocks/>
            </p:cNvSpPr>
            <p:nvPr/>
          </p:nvSpPr>
          <p:spPr bwMode="auto">
            <a:xfrm>
              <a:off x="4476751" y="3330575"/>
              <a:ext cx="2544763" cy="600075"/>
            </a:xfrm>
            <a:custGeom>
              <a:avLst/>
              <a:gdLst>
                <a:gd name="T0" fmla="*/ 0 w 1603"/>
                <a:gd name="T1" fmla="*/ 378 h 378"/>
                <a:gd name="T2" fmla="*/ 0 w 1603"/>
                <a:gd name="T3" fmla="*/ 0 h 378"/>
                <a:gd name="T4" fmla="*/ 1603 w 1603"/>
                <a:gd name="T5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378">
                  <a:moveTo>
                    <a:pt x="0" y="378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/>
            <p:cNvSpPr>
              <a:spLocks/>
            </p:cNvSpPr>
            <p:nvPr/>
          </p:nvSpPr>
          <p:spPr bwMode="auto">
            <a:xfrm>
              <a:off x="4476751" y="3636963"/>
              <a:ext cx="2544763" cy="446088"/>
            </a:xfrm>
            <a:custGeom>
              <a:avLst/>
              <a:gdLst>
                <a:gd name="T0" fmla="*/ 0 w 1603"/>
                <a:gd name="T1" fmla="*/ 281 h 281"/>
                <a:gd name="T2" fmla="*/ 0 w 1603"/>
                <a:gd name="T3" fmla="*/ 0 h 281"/>
                <a:gd name="T4" fmla="*/ 1603 w 1603"/>
                <a:gd name="T5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281">
                  <a:moveTo>
                    <a:pt x="0" y="281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6"/>
            <p:cNvSpPr>
              <a:spLocks/>
            </p:cNvSpPr>
            <p:nvPr/>
          </p:nvSpPr>
          <p:spPr bwMode="auto">
            <a:xfrm>
              <a:off x="4476751" y="3943350"/>
              <a:ext cx="2544763" cy="292100"/>
            </a:xfrm>
            <a:custGeom>
              <a:avLst/>
              <a:gdLst>
                <a:gd name="T0" fmla="*/ 0 w 1603"/>
                <a:gd name="T1" fmla="*/ 184 h 184"/>
                <a:gd name="T2" fmla="*/ 0 w 1603"/>
                <a:gd name="T3" fmla="*/ 0 h 184"/>
                <a:gd name="T4" fmla="*/ 1603 w 1603"/>
                <a:gd name="T5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184">
                  <a:moveTo>
                    <a:pt x="0" y="184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8"/>
            <p:cNvSpPr>
              <a:spLocks/>
            </p:cNvSpPr>
            <p:nvPr/>
          </p:nvSpPr>
          <p:spPr bwMode="auto">
            <a:xfrm>
              <a:off x="4476751" y="4248150"/>
              <a:ext cx="2544763" cy="141288"/>
            </a:xfrm>
            <a:custGeom>
              <a:avLst/>
              <a:gdLst>
                <a:gd name="T0" fmla="*/ 0 w 1603"/>
                <a:gd name="T1" fmla="*/ 89 h 89"/>
                <a:gd name="T2" fmla="*/ 0 w 1603"/>
                <a:gd name="T3" fmla="*/ 0 h 89"/>
                <a:gd name="T4" fmla="*/ 1603 w 1603"/>
                <a:gd name="T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89">
                  <a:moveTo>
                    <a:pt x="0" y="89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0"/>
            <p:cNvSpPr>
              <a:spLocks/>
            </p:cNvSpPr>
            <p:nvPr/>
          </p:nvSpPr>
          <p:spPr bwMode="auto">
            <a:xfrm>
              <a:off x="4476751" y="4414838"/>
              <a:ext cx="2544763" cy="139700"/>
            </a:xfrm>
            <a:custGeom>
              <a:avLst/>
              <a:gdLst>
                <a:gd name="T0" fmla="*/ 0 w 1603"/>
                <a:gd name="T1" fmla="*/ 0 h 88"/>
                <a:gd name="T2" fmla="*/ 0 w 1603"/>
                <a:gd name="T3" fmla="*/ 88 h 88"/>
                <a:gd name="T4" fmla="*/ 1603 w 1603"/>
                <a:gd name="T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88">
                  <a:moveTo>
                    <a:pt x="0" y="0"/>
                  </a:moveTo>
                  <a:lnTo>
                    <a:pt x="0" y="88"/>
                  </a:lnTo>
                  <a:lnTo>
                    <a:pt x="1603" y="88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21"/>
            <p:cNvSpPr>
              <a:spLocks noChangeShapeType="1"/>
            </p:cNvSpPr>
            <p:nvPr/>
          </p:nvSpPr>
          <p:spPr bwMode="auto">
            <a:xfrm>
              <a:off x="4476751" y="3649663"/>
              <a:ext cx="0" cy="904875"/>
            </a:xfrm>
            <a:prstGeom prst="line">
              <a:avLst/>
            </a:pr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42" name="Straight Connector 41"/>
            <p:cNvCxnSpPr>
              <a:endCxn id="30" idx="1"/>
            </p:cNvCxnSpPr>
            <p:nvPr/>
          </p:nvCxnSpPr>
          <p:spPr bwMode="auto">
            <a:xfrm>
              <a:off x="1931988" y="3633537"/>
              <a:ext cx="2544763" cy="342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4" name="TextBox 43"/>
          <p:cNvSpPr txBox="1"/>
          <p:nvPr/>
        </p:nvSpPr>
        <p:spPr>
          <a:xfrm>
            <a:off x="3648856" y="1377433"/>
            <a:ext cx="1873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Segoe UI Semibold" panose="020B0702040204020203" pitchFamily="34" charset="0"/>
              </a:rPr>
              <a:t>Compute Nodes</a:t>
            </a:r>
            <a:endParaRPr lang="en-US" sz="1600" dirty="0">
              <a:latin typeface="Segoe UI Semibold" panose="020B0702040204020203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84208" y="3722465"/>
            <a:ext cx="1389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Segoe UI Semibold" panose="020B0702040204020203" pitchFamily="34" charset="0"/>
              </a:rPr>
              <a:t>Head Node</a:t>
            </a:r>
            <a:endParaRPr lang="en-US" sz="1600" dirty="0">
              <a:latin typeface="Segoe UI Semibold" panose="020B0702040204020203" pitchFamily="34" charset="0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876" y="5034035"/>
            <a:ext cx="914400" cy="9144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939" y="5034035"/>
            <a:ext cx="933450" cy="786875"/>
          </a:xfrm>
          <a:prstGeom prst="rect">
            <a:avLst/>
          </a:prstGeom>
        </p:spPr>
      </p:pic>
      <p:sp>
        <p:nvSpPr>
          <p:cNvPr id="93" name="Freeform 62"/>
          <p:cNvSpPr>
            <a:spLocks/>
          </p:cNvSpPr>
          <p:nvPr/>
        </p:nvSpPr>
        <p:spPr bwMode="auto">
          <a:xfrm rot="5400000">
            <a:off x="4449669" y="4488664"/>
            <a:ext cx="549944" cy="305281"/>
          </a:xfrm>
          <a:custGeom>
            <a:avLst/>
            <a:gdLst>
              <a:gd name="T0" fmla="*/ 0 w 1603"/>
              <a:gd name="T1" fmla="*/ 85 h 85"/>
              <a:gd name="T2" fmla="*/ 0 w 1603"/>
              <a:gd name="T3" fmla="*/ 0 h 85"/>
              <a:gd name="T4" fmla="*/ 1603 w 1603"/>
              <a:gd name="T5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03" h="85">
                <a:moveTo>
                  <a:pt x="0" y="85"/>
                </a:moveTo>
                <a:lnTo>
                  <a:pt x="0" y="0"/>
                </a:lnTo>
                <a:lnTo>
                  <a:pt x="1603" y="0"/>
                </a:lnTo>
              </a:path>
            </a:pathLst>
          </a:custGeom>
          <a:noFill/>
          <a:ln w="38100" cap="sq">
            <a:solidFill>
              <a:srgbClr val="000000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Freeform 64"/>
          <p:cNvSpPr>
            <a:spLocks/>
          </p:cNvSpPr>
          <p:nvPr/>
        </p:nvSpPr>
        <p:spPr bwMode="auto">
          <a:xfrm rot="5400000">
            <a:off x="4146184" y="4490460"/>
            <a:ext cx="549944" cy="301688"/>
          </a:xfrm>
          <a:custGeom>
            <a:avLst/>
            <a:gdLst>
              <a:gd name="T0" fmla="*/ 0 w 1603"/>
              <a:gd name="T1" fmla="*/ 0 h 84"/>
              <a:gd name="T2" fmla="*/ 0 w 1603"/>
              <a:gd name="T3" fmla="*/ 84 h 84"/>
              <a:gd name="T4" fmla="*/ 1603 w 1603"/>
              <a:gd name="T5" fmla="*/ 8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03" h="84">
                <a:moveTo>
                  <a:pt x="0" y="0"/>
                </a:moveTo>
                <a:lnTo>
                  <a:pt x="0" y="84"/>
                </a:lnTo>
                <a:lnTo>
                  <a:pt x="1603" y="84"/>
                </a:lnTo>
              </a:path>
            </a:pathLst>
          </a:custGeom>
          <a:noFill/>
          <a:ln w="38100" cap="sq">
            <a:solidFill>
              <a:srgbClr val="000000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98" name="Straight Connector 97"/>
          <p:cNvCxnSpPr/>
          <p:nvPr/>
        </p:nvCxnSpPr>
        <p:spPr bwMode="auto">
          <a:xfrm flipV="1">
            <a:off x="4578873" y="4007751"/>
            <a:ext cx="271" cy="3385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35" y="4805879"/>
            <a:ext cx="1970859" cy="127825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121960" y="4467324"/>
            <a:ext cx="1389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Segoe UI Semibold" panose="020B0702040204020203" pitchFamily="34" charset="0"/>
              </a:rPr>
              <a:t>Terminal</a:t>
            </a:r>
            <a:endParaRPr lang="en-US" sz="1600" dirty="0">
              <a:latin typeface="Segoe UI Semibold" panose="020B0702040204020203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83937" y="4467324"/>
            <a:ext cx="1389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Segoe UI Semibold" panose="020B0702040204020203" pitchFamily="34" charset="0"/>
              </a:rPr>
              <a:t>SSH</a:t>
            </a:r>
            <a:endParaRPr lang="en-US" sz="1600" dirty="0">
              <a:latin typeface="Segoe UI Semibold" panose="020B0702040204020203" pitchFamily="34" charset="0"/>
            </a:endParaRPr>
          </a:p>
        </p:txBody>
      </p:sp>
      <p:cxnSp>
        <p:nvCxnSpPr>
          <p:cNvPr id="14" name="Straight Arrow Connector 13"/>
          <p:cNvCxnSpPr>
            <a:endCxn id="3" idx="3"/>
          </p:cNvCxnSpPr>
          <p:nvPr/>
        </p:nvCxnSpPr>
        <p:spPr bwMode="auto">
          <a:xfrm flipH="1">
            <a:off x="2782094" y="5427472"/>
            <a:ext cx="1139510" cy="175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/>
          <p:cNvCxnSpPr>
            <a:stCxn id="31" idx="3"/>
            <a:endCxn id="12" idx="1"/>
          </p:cNvCxnSpPr>
          <p:nvPr/>
        </p:nvCxnSpPr>
        <p:spPr bwMode="auto">
          <a:xfrm flipV="1">
            <a:off x="2511831" y="3460649"/>
            <a:ext cx="1744416" cy="117595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5674533" y="1234624"/>
            <a:ext cx="346946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Lightning3 (research)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17 compute nodes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32 processors/node (384 total)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256Gb RAM/node (3.2Tb total)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348" y="1239886"/>
            <a:ext cx="346946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HPC-class (education)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48 compute nodes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16 processors/node (768 total)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64Gb RAM/node (3.0Tb total)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686507" y="2911001"/>
            <a:ext cx="346946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Condo (up coming)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316 compute nodes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8 processors/node (2528 total)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8Gb RAM/node (3.5Tb total)</a:t>
            </a:r>
          </a:p>
        </p:txBody>
      </p:sp>
    </p:spTree>
    <p:extLst>
      <p:ext uri="{BB962C8B-B14F-4D97-AF65-F5344CB8AC3E}">
        <p14:creationId xmlns:p14="http://schemas.microsoft.com/office/powerpoint/2010/main" val="2032330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1" grpId="0"/>
      <p:bldP spid="52" grpId="0"/>
    </p:bldLst>
  </p:timing>
</p:sld>
</file>

<file path=ppt/theme/theme1.xml><?xml version="1.0" encoding="utf-8"?>
<a:theme xmlns:a="http://schemas.openxmlformats.org/drawingml/2006/main" name="PowerPoint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Univers 67 CondensedBold"/>
        <a:ea typeface=""/>
        <a:cs typeface=""/>
      </a:majorFont>
      <a:minorFont>
        <a:latin typeface="Univers 67 Condensed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6734</TotalTime>
  <Words>3261</Words>
  <Application>Microsoft Macintosh PowerPoint</Application>
  <PresentationFormat>On-screen Show (4:3)</PresentationFormat>
  <Paragraphs>686</Paragraphs>
  <Slides>73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4" baseType="lpstr">
      <vt:lpstr>PowerPoint</vt:lpstr>
      <vt:lpstr>Genome Informatics at Iowa  State University</vt:lpstr>
      <vt:lpstr>What do I do?</vt:lpstr>
      <vt:lpstr>GIF Team</vt:lpstr>
      <vt:lpstr>Workshop: Basic UNIX for Biologists</vt:lpstr>
      <vt:lpstr>Have you ever….</vt:lpstr>
      <vt:lpstr>What is UNIX?</vt:lpstr>
      <vt:lpstr>Can I learn UNIX?</vt:lpstr>
      <vt:lpstr>Kernel and Shells</vt:lpstr>
      <vt:lpstr>High Performance Computing (HPC)</vt:lpstr>
      <vt:lpstr>Using Linux</vt:lpstr>
      <vt:lpstr>PowerPoint Presentation</vt:lpstr>
      <vt:lpstr>PowerPoint Presentation</vt:lpstr>
      <vt:lpstr>PowerPoint Presentation</vt:lpstr>
      <vt:lpstr>Running list of commands </vt:lpstr>
      <vt:lpstr>Commands in Part I</vt:lpstr>
      <vt:lpstr>Terminal Window or Prompt</vt:lpstr>
      <vt:lpstr>Downloading Class Materials</vt:lpstr>
      <vt:lpstr>Navigation</vt:lpstr>
      <vt:lpstr>Output of Navigation</vt:lpstr>
      <vt:lpstr>Go back into the directory</vt:lpstr>
      <vt:lpstr>Organization</vt:lpstr>
      <vt:lpstr>Repeat</vt:lpstr>
      <vt:lpstr>Making and Moving</vt:lpstr>
      <vt:lpstr>Now, you try!</vt:lpstr>
      <vt:lpstr>Renaming files – The other kind of mv</vt:lpstr>
      <vt:lpstr>Editing files</vt:lpstr>
      <vt:lpstr>Reading files</vt:lpstr>
      <vt:lpstr>Let’s look at AT_cDNA.fa</vt:lpstr>
      <vt:lpstr>Parameters</vt:lpstr>
      <vt:lpstr>Manual pages for commands </vt:lpstr>
      <vt:lpstr>Manual pages for commands</vt:lpstr>
      <vt:lpstr>Removing files and directories</vt:lpstr>
      <vt:lpstr>Forcibly removing directories</vt:lpstr>
      <vt:lpstr>Copying files and directories</vt:lpstr>
      <vt:lpstr>Not enough space?  Zip it!</vt:lpstr>
      <vt:lpstr>Zip not enough? Try gzip tar or compress</vt:lpstr>
      <vt:lpstr>UnZipping</vt:lpstr>
      <vt:lpstr>File permissions</vt:lpstr>
      <vt:lpstr>File permissions example </vt:lpstr>
      <vt:lpstr>Summary of Part I</vt:lpstr>
      <vt:lpstr>Part 2: </vt:lpstr>
      <vt:lpstr>Moving data</vt:lpstr>
      <vt:lpstr>Moving Data</vt:lpstr>
      <vt:lpstr>Moving Data</vt:lpstr>
      <vt:lpstr>Find this pattern please!</vt:lpstr>
      <vt:lpstr>Regular Expressions</vt:lpstr>
      <vt:lpstr>Regular Expressions</vt:lpstr>
      <vt:lpstr>Regular Expressions</vt:lpstr>
      <vt:lpstr>Find and Replace</vt:lpstr>
      <vt:lpstr>Manipulating rows/columns</vt:lpstr>
      <vt:lpstr>Manipulating rows/columns</vt:lpstr>
      <vt:lpstr>AWK</vt:lpstr>
      <vt:lpstr>How many different Items are in column 4?</vt:lpstr>
      <vt:lpstr>Comparing files</vt:lpstr>
      <vt:lpstr>Comparing files</vt:lpstr>
      <vt:lpstr>Manipulating files</vt:lpstr>
      <vt:lpstr>Manipulating files</vt:lpstr>
      <vt:lpstr>Summary Part 2 </vt:lpstr>
      <vt:lpstr>Part 3</vt:lpstr>
      <vt:lpstr>High Performance Computing (HPC)</vt:lpstr>
      <vt:lpstr>Logging in</vt:lpstr>
      <vt:lpstr>Logging in</vt:lpstr>
      <vt:lpstr>Logging in</vt:lpstr>
      <vt:lpstr>Transferring and downloading files</vt:lpstr>
      <vt:lpstr>Transferring and downloading files</vt:lpstr>
      <vt:lpstr>Pre-installed software </vt:lpstr>
      <vt:lpstr>Understanding Torque and Queueing </vt:lpstr>
      <vt:lpstr>Understanding Torque and Queueing </vt:lpstr>
      <vt:lpstr>Submitting a job </vt:lpstr>
      <vt:lpstr>Submitting a job</vt:lpstr>
      <vt:lpstr>Summary: Part 3</vt:lpstr>
      <vt:lpstr>Where to go from here?</vt:lpstr>
      <vt:lpstr>Post Workshop Survey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Arun Seetharam</dc:creator>
  <cp:lastModifiedBy>andrew  severin</cp:lastModifiedBy>
  <cp:revision>160</cp:revision>
  <dcterms:created xsi:type="dcterms:W3CDTF">2013-11-14T17:36:34Z</dcterms:created>
  <dcterms:modified xsi:type="dcterms:W3CDTF">2014-06-27T16:20:43Z</dcterms:modified>
</cp:coreProperties>
</file>